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459" r:id="rId2"/>
    <p:sldId id="1345" r:id="rId3"/>
    <p:sldId id="1346" r:id="rId4"/>
    <p:sldId id="1347" r:id="rId5"/>
    <p:sldId id="1348" r:id="rId6"/>
    <p:sldId id="1349" r:id="rId7"/>
    <p:sldId id="1350" r:id="rId8"/>
    <p:sldId id="1351" r:id="rId9"/>
    <p:sldId id="1364" r:id="rId10"/>
    <p:sldId id="1365" r:id="rId11"/>
    <p:sldId id="1366" r:id="rId12"/>
    <p:sldId id="1367" r:id="rId13"/>
    <p:sldId id="1368" r:id="rId14"/>
    <p:sldId id="1369" r:id="rId15"/>
    <p:sldId id="1370" r:id="rId16"/>
    <p:sldId id="1371" r:id="rId17"/>
    <p:sldId id="1372" r:id="rId18"/>
    <p:sldId id="1373" r:id="rId19"/>
    <p:sldId id="1374" r:id="rId20"/>
    <p:sldId id="1375" r:id="rId21"/>
    <p:sldId id="1376" r:id="rId22"/>
    <p:sldId id="1377" r:id="rId23"/>
    <p:sldId id="1378" r:id="rId24"/>
    <p:sldId id="1379" r:id="rId25"/>
    <p:sldId id="1380" r:id="rId26"/>
    <p:sldId id="1381" r:id="rId27"/>
    <p:sldId id="1382" r:id="rId28"/>
    <p:sldId id="1383" r:id="rId29"/>
    <p:sldId id="1384" r:id="rId30"/>
    <p:sldId id="1385" r:id="rId31"/>
    <p:sldId id="1386" r:id="rId32"/>
    <p:sldId id="1387" r:id="rId33"/>
    <p:sldId id="1388" r:id="rId34"/>
    <p:sldId id="1389" r:id="rId35"/>
    <p:sldId id="1390" r:id="rId36"/>
    <p:sldId id="1391" r:id="rId37"/>
    <p:sldId id="1398" r:id="rId38"/>
    <p:sldId id="1399" r:id="rId39"/>
    <p:sldId id="1400" r:id="rId40"/>
    <p:sldId id="1401" r:id="rId41"/>
    <p:sldId id="1395" r:id="rId42"/>
    <p:sldId id="1396" r:id="rId43"/>
    <p:sldId id="1397" r:id="rId44"/>
    <p:sldId id="1352" r:id="rId45"/>
    <p:sldId id="1353" r:id="rId46"/>
    <p:sldId id="1354" r:id="rId47"/>
    <p:sldId id="1355" r:id="rId48"/>
    <p:sldId id="1356" r:id="rId49"/>
    <p:sldId id="1357" r:id="rId50"/>
    <p:sldId id="1358" r:id="rId51"/>
    <p:sldId id="1359" r:id="rId52"/>
    <p:sldId id="1360" r:id="rId53"/>
    <p:sldId id="1361" r:id="rId54"/>
    <p:sldId id="1362" r:id="rId55"/>
    <p:sldId id="1363" r:id="rId56"/>
    <p:sldId id="1227" r:id="rId57"/>
    <p:sldId id="1404" r:id="rId58"/>
    <p:sldId id="1405" r:id="rId59"/>
    <p:sldId id="1406" r:id="rId60"/>
    <p:sldId id="1407" r:id="rId61"/>
    <p:sldId id="1308" r:id="rId62"/>
    <p:sldId id="1309" r:id="rId63"/>
    <p:sldId id="1310" r:id="rId64"/>
    <p:sldId id="1402" r:id="rId65"/>
    <p:sldId id="1403" r:id="rId66"/>
    <p:sldId id="1315" r:id="rId67"/>
    <p:sldId id="1329" r:id="rId68"/>
    <p:sldId id="1330" r:id="rId69"/>
    <p:sldId id="928" r:id="rId70"/>
    <p:sldId id="698" r:id="rId71"/>
  </p:sldIdLst>
  <p:sldSz cx="9902825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3366"/>
    <a:srgbClr val="CFA909"/>
    <a:srgbClr val="FFCC00"/>
    <a:srgbClr val="BFBFBF"/>
    <a:srgbClr val="006699"/>
    <a:srgbClr val="FFFFFF"/>
    <a:srgbClr val="C89E02"/>
    <a:srgbClr val="A28002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063" autoAdjust="0"/>
  </p:normalViewPr>
  <p:slideViewPr>
    <p:cSldViewPr>
      <p:cViewPr varScale="1">
        <p:scale>
          <a:sx n="84" d="100"/>
          <a:sy n="84" d="100"/>
        </p:scale>
        <p:origin x="1181" y="82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254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b="0"/>
            </a:lvl1pPr>
          </a:lstStyle>
          <a:p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0"/>
            </a:lvl1pPr>
          </a:lstStyle>
          <a:p>
            <a:endParaRPr lang="en-US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b="0"/>
            </a:lvl1pPr>
          </a:lstStyle>
          <a:p>
            <a:endParaRPr lang="en-US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920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/>
            </a:lvl1pPr>
          </a:lstStyle>
          <a:p>
            <a:fld id="{D3B39BFC-40A3-4F6F-B7DD-3D11AEC41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64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/>
          </a:p>
        </p:txBody>
      </p:sp>
      <p:sp>
        <p:nvSpPr>
          <p:cNvPr id="410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692150"/>
            <a:ext cx="5003800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507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410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5507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98866024-AD70-4B33-904D-D89EF0B73B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4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A6CD1-A508-4F5D-ADA4-3C66B853FE2F}" type="slidenum">
              <a:rPr lang="en-US"/>
              <a:pPr/>
              <a:t>1</a:t>
            </a:fld>
            <a:endParaRPr 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1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36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bbdeea6fae21a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bbdeea6fae21a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42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681b955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681b955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go to the mines. We’re gonna plot the Rw from all the structures we have in the mines. </a:t>
            </a:r>
            <a:r>
              <a:rPr lang="en" sz="1400">
                <a:solidFill>
                  <a:schemeClr val="dk1"/>
                </a:solidFill>
              </a:rPr>
              <a:t>What if we make different cutouts from pristine fcc material?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if we vary the number of atoms in these cutouts?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15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681b955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681b955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23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681b95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681b95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0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3681b95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3681b95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62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681b955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681b955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7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53e1c9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53e1c9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other motifs.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547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09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53e1c98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53e1c98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33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953e1c98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953e1c98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Talk about families.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Add Pd NP label (3 nm)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354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89013" y="706438"/>
            <a:ext cx="5030787" cy="3484562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01039" y="4415624"/>
            <a:ext cx="5607995" cy="40998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6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F5512-F4CF-4B0A-A3C6-FE2434886D4F}" type="slidenum">
              <a:rPr lang="en-US"/>
              <a:pPr/>
              <a:t>70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6913"/>
            <a:ext cx="5033962" cy="3486150"/>
          </a:xfrm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92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8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7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72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16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12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7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6925" cy="1470025"/>
          </a:xfrm>
          <a:noFill/>
        </p:spPr>
        <p:txBody>
          <a:bodyPr/>
          <a:lstStyle>
            <a:lvl1pPr>
              <a:defRPr>
                <a:solidFill>
                  <a:srgbClr val="A2800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71054" name="Rectangle 14"/>
          <p:cNvSpPr>
            <a:spLocks noChangeArrowheads="1"/>
          </p:cNvSpPr>
          <p:nvPr/>
        </p:nvSpPr>
        <p:spPr bwMode="auto">
          <a:xfrm>
            <a:off x="0" y="0"/>
            <a:ext cx="9902825" cy="1447800"/>
          </a:xfrm>
          <a:prstGeom prst="rect">
            <a:avLst/>
          </a:prstGeom>
          <a:solidFill>
            <a:schemeClr val="bg1">
              <a:alpha val="5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en-GB" sz="2800" b="0" i="0">
              <a:solidFill>
                <a:srgbClr val="003366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7913" y="0"/>
            <a:ext cx="2474912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7275513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447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0813" y="16002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0813" y="39624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89513" y="1600200"/>
            <a:ext cx="4686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447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0813" y="1600200"/>
            <a:ext cx="4686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89513" y="16002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89513" y="39624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89E0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13" y="1600200"/>
            <a:ext cx="4686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513" y="1600200"/>
            <a:ext cx="4686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2825" cy="1447800"/>
          </a:xfrm>
          <a:prstGeom prst="rect">
            <a:avLst/>
          </a:prstGeom>
          <a:solidFill>
            <a:schemeClr val="bg1">
              <a:alpha val="5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Local Structure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813" y="1600200"/>
            <a:ext cx="9525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1044" name="Group 20"/>
          <p:cNvGrpSpPr>
            <a:grpSpLocks/>
          </p:cNvGrpSpPr>
          <p:nvPr userDrawn="1"/>
        </p:nvGrpSpPr>
        <p:grpSpPr bwMode="auto">
          <a:xfrm>
            <a:off x="607735" y="6300788"/>
            <a:ext cx="9068078" cy="415925"/>
            <a:chOff x="355" y="3969"/>
            <a:chExt cx="5297" cy="262"/>
          </a:xfrm>
        </p:grpSpPr>
        <p:sp>
          <p:nvSpPr>
            <p:cNvPr id="1034" name="Text Box 10"/>
            <p:cNvSpPr txBox="1">
              <a:spLocks noChangeArrowheads="1"/>
            </p:cNvSpPr>
            <p:nvPr/>
          </p:nvSpPr>
          <p:spPr bwMode="auto">
            <a:xfrm>
              <a:off x="4043" y="4050"/>
              <a:ext cx="160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i="0" dirty="0">
                  <a:solidFill>
                    <a:srgbClr val="003366"/>
                  </a:solidFill>
                  <a:latin typeface="Georgia" pitchFamily="18" charset="0"/>
                </a:rPr>
                <a:t>HTTP</a:t>
              </a:r>
              <a:r>
                <a:rPr lang="en-US" sz="1200" i="0" dirty="0" smtClean="0">
                  <a:solidFill>
                    <a:srgbClr val="003366"/>
                  </a:solidFill>
                  <a:latin typeface="Georgia" pitchFamily="18" charset="0"/>
                </a:rPr>
                <a:t>://thebillingegroup.com</a:t>
              </a:r>
              <a:endParaRPr lang="en-US" sz="1200" i="0" dirty="0">
                <a:solidFill>
                  <a:srgbClr val="003366"/>
                </a:solidFill>
                <a:latin typeface="Georgia" pitchFamily="18" charset="0"/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55" y="3969"/>
              <a:ext cx="1887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6278376"/>
            <a:ext cx="2074821" cy="5063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C89E0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8416925" cy="1447800"/>
          </a:xfrm>
        </p:spPr>
        <p:txBody>
          <a:bodyPr/>
          <a:lstStyle/>
          <a:p>
            <a:r>
              <a:rPr lang="en-US" dirty="0" smtClean="0"/>
              <a:t>PDF analysis of nanostructured materials</a:t>
            </a:r>
            <a:endParaRPr lang="en-GB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581400"/>
            <a:ext cx="7540625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800000"/>
                </a:solidFill>
              </a:rPr>
              <a:t>S.J.L. </a:t>
            </a:r>
            <a:r>
              <a:rPr lang="en-GB" sz="2000" dirty="0" err="1">
                <a:solidFill>
                  <a:srgbClr val="800000"/>
                </a:solidFill>
              </a:rPr>
              <a:t>Billinge</a:t>
            </a:r>
            <a:endParaRPr lang="en-GB" sz="2000" dirty="0">
              <a:solidFill>
                <a:srgbClr val="800000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1800" i="1" dirty="0"/>
              <a:t>Department of Applied Physics and Applied Mathematics</a:t>
            </a:r>
          </a:p>
          <a:p>
            <a:pPr>
              <a:lnSpc>
                <a:spcPct val="110000"/>
              </a:lnSpc>
            </a:pPr>
            <a:r>
              <a:rPr lang="en-GB" sz="1800" i="1" dirty="0"/>
              <a:t>Columbia University,</a:t>
            </a:r>
          </a:p>
          <a:p>
            <a:pPr>
              <a:lnSpc>
                <a:spcPct val="110000"/>
              </a:lnSpc>
            </a:pPr>
            <a:r>
              <a:rPr lang="en-GB" sz="1800" i="1" dirty="0"/>
              <a:t>CMPMS, Brookhaven National Laboratory</a:t>
            </a:r>
          </a:p>
          <a:p>
            <a:pPr>
              <a:lnSpc>
                <a:spcPct val="110000"/>
              </a:lnSpc>
            </a:pPr>
            <a:endParaRPr lang="en-GB" sz="1800" dirty="0">
              <a:solidFill>
                <a:srgbClr val="339933"/>
              </a:solidFill>
            </a:endParaRPr>
          </a:p>
          <a:p>
            <a:pPr>
              <a:lnSpc>
                <a:spcPct val="110000"/>
              </a:lnSpc>
            </a:pPr>
            <a:endParaRPr lang="en-GB" sz="1600" dirty="0">
              <a:solidFill>
                <a:srgbClr val="339933"/>
              </a:solidFill>
            </a:endParaRPr>
          </a:p>
        </p:txBody>
      </p:sp>
      <p:sp>
        <p:nvSpPr>
          <p:cNvPr id="835588" name="Text Box 4"/>
          <p:cNvSpPr txBox="1">
            <a:spLocks noChangeArrowheads="1"/>
          </p:cNvSpPr>
          <p:nvPr/>
        </p:nvSpPr>
        <p:spPr bwMode="auto">
          <a:xfrm>
            <a:off x="1050925" y="8794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 b="0" i="0">
              <a:latin typeface="Times New Roman" pitchFamily="18" charset="0"/>
            </a:endParaRPr>
          </a:p>
        </p:txBody>
      </p:sp>
      <p:sp>
        <p:nvSpPr>
          <p:cNvPr id="835590" name="Text Box 6"/>
          <p:cNvSpPr txBox="1">
            <a:spLocks noChangeArrowheads="1"/>
          </p:cNvSpPr>
          <p:nvPr/>
        </p:nvSpPr>
        <p:spPr bwMode="auto">
          <a:xfrm>
            <a:off x="4799013" y="5105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b="0" i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835591" name="Picture 7" descr="ns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6613" y="5029200"/>
            <a:ext cx="1219200" cy="1219200"/>
          </a:xfrm>
          <a:prstGeom prst="rect">
            <a:avLst/>
          </a:prstGeom>
          <a:noFill/>
        </p:spPr>
      </p:pic>
      <p:pic>
        <p:nvPicPr>
          <p:cNvPr id="835592" name="Picture 8" descr="logo_doeb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513" y="5029200"/>
            <a:ext cx="1206500" cy="1249363"/>
          </a:xfrm>
          <a:prstGeom prst="rect">
            <a:avLst/>
          </a:prstGeom>
          <a:noFill/>
        </p:spPr>
      </p:pic>
      <p:sp>
        <p:nvSpPr>
          <p:cNvPr id="2" name="AutoShape 2" descr="http://www.iycr2014.org/__data/assets/image/0003/81399/PDC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Bathwater being thrown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611" y="5055261"/>
            <a:ext cx="8795127" cy="1188180"/>
          </a:xfrm>
        </p:spPr>
        <p:txBody>
          <a:bodyPr/>
          <a:lstStyle/>
          <a:p>
            <a:r>
              <a:rPr lang="en-US" dirty="0" smtClean="0"/>
              <a:t>Excuses </a:t>
            </a:r>
            <a:r>
              <a:rPr lang="en-US" dirty="0" err="1" smtClean="0"/>
              <a:t>excuses</a:t>
            </a:r>
            <a:r>
              <a:rPr lang="en-US" dirty="0" smtClean="0"/>
              <a:t> </a:t>
            </a:r>
            <a:r>
              <a:rPr lang="en-US" dirty="0" err="1" smtClean="0"/>
              <a:t>excuses</a:t>
            </a:r>
            <a:r>
              <a:rPr lang="en-US" dirty="0" smtClean="0"/>
              <a:t>!</a:t>
            </a:r>
          </a:p>
          <a:p>
            <a:r>
              <a:rPr lang="en-US" dirty="0" smtClean="0"/>
              <a:t>Can we do better?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9" y="2021781"/>
            <a:ext cx="4692783" cy="2697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3579" y="1633248"/>
            <a:ext cx="3799495" cy="306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589030" y="2021780"/>
            <a:ext cx="4503105" cy="703610"/>
          </a:xfrm>
          <a:prstGeom prst="rect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33" tIns="42217" rIns="84433" bIns="42217" numCol="1" rtlCol="0" anchor="t" anchorCtr="0" compatLnSpc="1">
            <a:prstTxWarp prst="textNoShape">
              <a:avLst/>
            </a:prstTxWarp>
          </a:bodyPr>
          <a:lstStyle/>
          <a:p>
            <a:pPr defTabSz="844357"/>
            <a:endParaRPr lang="en-US" sz="2216"/>
          </a:p>
        </p:txBody>
      </p:sp>
    </p:spTree>
    <p:extLst>
      <p:ext uri="{BB962C8B-B14F-4D97-AF65-F5344CB8AC3E}">
        <p14:creationId xmlns:p14="http://schemas.microsoft.com/office/powerpoint/2010/main" val="23303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70" y="2416098"/>
            <a:ext cx="9144000" cy="1447800"/>
          </a:xfrm>
        </p:spPr>
        <p:txBody>
          <a:bodyPr/>
          <a:lstStyle/>
          <a:p>
            <a:r>
              <a:rPr lang="en-US" dirty="0" smtClean="0"/>
              <a:t>Is there a baby in the bathwater?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12" y="1870702"/>
            <a:ext cx="4858624" cy="30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476" y="1085564"/>
            <a:ext cx="1978325" cy="196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114" y="1080876"/>
            <a:ext cx="1978325" cy="19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6">
            <a:alphaModFix/>
          </a:blip>
          <a:srcRect r="29218"/>
          <a:stretch/>
        </p:blipFill>
        <p:spPr>
          <a:xfrm>
            <a:off x="7342587" y="3262101"/>
            <a:ext cx="2042100" cy="20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112" y="3262105"/>
            <a:ext cx="1978324" cy="1978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3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477287" y="906176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3366"/>
                </a:solidFill>
                <a:latin typeface="+mj-lt"/>
              </a:rPr>
              <a:t>Residuals</a:t>
            </a:r>
            <a:endParaRPr b="0" i="0" dirty="0">
              <a:solidFill>
                <a:srgbClr val="003366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89" y="1009651"/>
            <a:ext cx="362827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88" y="1733025"/>
            <a:ext cx="2911773" cy="328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5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88" y="1009651"/>
            <a:ext cx="38540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88" y="1733025"/>
            <a:ext cx="2911773" cy="32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5"/>
          <p:cNvSpPr txBox="1"/>
          <p:nvPr/>
        </p:nvSpPr>
        <p:spPr>
          <a:xfrm>
            <a:off x="477287" y="906176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3366"/>
                </a:solidFill>
                <a:latin typeface="+mj-lt"/>
              </a:rPr>
              <a:t>Residuals</a:t>
            </a:r>
            <a:endParaRPr b="0" i="0" dirty="0">
              <a:solidFill>
                <a:srgbClr val="003366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5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89" y="1009651"/>
            <a:ext cx="389173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88" y="1733025"/>
            <a:ext cx="2911773" cy="32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5"/>
          <p:cNvSpPr txBox="1"/>
          <p:nvPr/>
        </p:nvSpPr>
        <p:spPr>
          <a:xfrm>
            <a:off x="477287" y="906176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3366"/>
                </a:solidFill>
                <a:latin typeface="+mj-lt"/>
              </a:rPr>
              <a:t>Residuals</a:t>
            </a:r>
            <a:endParaRPr b="0" i="0" dirty="0">
              <a:solidFill>
                <a:srgbClr val="003366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4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89" y="1009651"/>
            <a:ext cx="389173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88" y="1733025"/>
            <a:ext cx="2911773" cy="32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05"/>
          <p:cNvSpPr txBox="1"/>
          <p:nvPr/>
        </p:nvSpPr>
        <p:spPr>
          <a:xfrm>
            <a:off x="477287" y="906176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3366"/>
                </a:solidFill>
                <a:latin typeface="+mj-lt"/>
              </a:rPr>
              <a:t>Residuals</a:t>
            </a:r>
            <a:endParaRPr b="0" i="0" dirty="0">
              <a:solidFill>
                <a:srgbClr val="003366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9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407762" y="892275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2060"/>
                </a:solidFill>
                <a:latin typeface="+mj-lt"/>
              </a:rPr>
              <a:t>Testing discrete models</a:t>
            </a:r>
            <a:endParaRPr b="0" i="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b="0" i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63" y="1009651"/>
            <a:ext cx="4729627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7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62" y="1009652"/>
            <a:ext cx="46913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0"/>
          <p:cNvSpPr txBox="1"/>
          <p:nvPr/>
        </p:nvSpPr>
        <p:spPr>
          <a:xfrm>
            <a:off x="407762" y="892275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2060"/>
                </a:solidFill>
                <a:latin typeface="+mj-lt"/>
              </a:rPr>
              <a:t>Testing discrete models</a:t>
            </a:r>
            <a:endParaRPr b="0" i="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b="0" i="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87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62" y="1009652"/>
            <a:ext cx="46913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0"/>
          <p:cNvSpPr txBox="1"/>
          <p:nvPr/>
        </p:nvSpPr>
        <p:spPr>
          <a:xfrm>
            <a:off x="407762" y="892275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2060"/>
                </a:solidFill>
                <a:latin typeface="+mj-lt"/>
              </a:rPr>
              <a:t>Testing discrete models</a:t>
            </a:r>
            <a:endParaRPr b="0" i="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b="0" i="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8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3200400"/>
            <a:ext cx="952500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 Structure </a:t>
            </a:r>
            <a:r>
              <a:rPr lang="en-US" sz="3200" dirty="0" smtClean="0"/>
              <a:t>metallic clusters </a:t>
            </a:r>
            <a:r>
              <a:rPr lang="en-US" sz="3200" dirty="0" smtClean="0"/>
              <a:t>from PDF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284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62" y="1009652"/>
            <a:ext cx="46913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0"/>
          <p:cNvSpPr txBox="1"/>
          <p:nvPr/>
        </p:nvSpPr>
        <p:spPr>
          <a:xfrm>
            <a:off x="407762" y="892275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2060"/>
                </a:solidFill>
                <a:latin typeface="+mj-lt"/>
              </a:rPr>
              <a:t>Testing discrete models</a:t>
            </a:r>
            <a:endParaRPr b="0" i="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b="0" i="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21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62" y="1009652"/>
            <a:ext cx="46913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0"/>
          <p:cNvSpPr txBox="1"/>
          <p:nvPr/>
        </p:nvSpPr>
        <p:spPr>
          <a:xfrm>
            <a:off x="407762" y="892275"/>
            <a:ext cx="281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0" i="0" dirty="0">
                <a:solidFill>
                  <a:srgbClr val="002060"/>
                </a:solidFill>
                <a:latin typeface="+mj-lt"/>
              </a:rPr>
              <a:t>Testing discrete models</a:t>
            </a:r>
            <a:endParaRPr b="0" i="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b="0" i="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4212" y="3124201"/>
            <a:ext cx="26863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Banerjee, SJLB, et al.   Improved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models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for metallic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nanoparticle cores from atomic pair distribution function (PDF) analysis”. In: J.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Phys. Chem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. C 122.51 (2018), pp. 29498–29506. </a:t>
            </a:r>
            <a:r>
              <a:rPr lang="en-US" sz="16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doi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: 10.1021/acs.jpcc.8b05897.</a:t>
            </a:r>
          </a:p>
        </p:txBody>
      </p:sp>
    </p:spTree>
    <p:extLst>
      <p:ext uri="{BB962C8B-B14F-4D97-AF65-F5344CB8AC3E}">
        <p14:creationId xmlns:p14="http://schemas.microsoft.com/office/powerpoint/2010/main" val="20674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Automating cluster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338" y="1066801"/>
            <a:ext cx="3297307" cy="4221661"/>
          </a:xfrm>
        </p:spPr>
        <p:txBody>
          <a:bodyPr/>
          <a:lstStyle/>
          <a:p>
            <a:r>
              <a:rPr lang="en-US" dirty="0" smtClean="0"/>
              <a:t>1 PDF</a:t>
            </a:r>
          </a:p>
          <a:p>
            <a:r>
              <a:rPr lang="en-US" dirty="0" smtClean="0"/>
              <a:t>1 model</a:t>
            </a:r>
          </a:p>
          <a:p>
            <a:r>
              <a:rPr lang="en-US" dirty="0" smtClean="0"/>
              <a:t>20 parameters</a:t>
            </a:r>
          </a:p>
          <a:p>
            <a:r>
              <a:rPr lang="en-US" dirty="0" smtClean="0"/>
              <a:t>Vary the parameters until the model agrees as well as possible with the data.</a:t>
            </a:r>
          </a:p>
          <a:p>
            <a:r>
              <a:rPr lang="en-US" dirty="0" smtClean="0"/>
              <a:t>Emphasis on parameter estimation, not on model selection</a:t>
            </a:r>
          </a:p>
          <a:p>
            <a:r>
              <a:rPr lang="en-US" dirty="0" smtClean="0"/>
              <a:t>Challenge is finding the right model</a:t>
            </a:r>
          </a:p>
          <a:p>
            <a:endParaRPr lang="en-US" dirty="0"/>
          </a:p>
        </p:txBody>
      </p:sp>
      <p:pic>
        <p:nvPicPr>
          <p:cNvPr id="4" name="Picture 2" descr="C:\billinge\simon\2017\Research\grantFWP\review\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45" y="1458892"/>
            <a:ext cx="5017429" cy="435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29751" y="262756"/>
            <a:ext cx="8443322" cy="133685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accent3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en-US" sz="3324" i="0" kern="0" dirty="0"/>
              <a:t>New approach: </a:t>
            </a:r>
          </a:p>
          <a:p>
            <a:r>
              <a:rPr lang="en-US" sz="3324" i="0" kern="0" dirty="0"/>
              <a:t>Structure-Mining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81557" y="1388532"/>
            <a:ext cx="3297307" cy="42216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216" b="0" i="0" kern="0" dirty="0">
                <a:solidFill>
                  <a:srgbClr val="003366"/>
                </a:solidFill>
              </a:rPr>
              <a:t>1 PDF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many models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few parameters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Iterate over large numbers of models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Emphasis on model selection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Advantage: find multiple nearby models!</a:t>
            </a:r>
          </a:p>
          <a:p>
            <a:r>
              <a:rPr lang="en-US" sz="2216" b="0" i="0" kern="0" dirty="0">
                <a:solidFill>
                  <a:srgbClr val="003366"/>
                </a:solidFill>
              </a:rPr>
              <a:t>Challenge: structure must be in the structure-mine</a:t>
            </a:r>
          </a:p>
          <a:p>
            <a:endParaRPr lang="en-US" sz="2216" b="0" i="0" kern="0" dirty="0">
              <a:solidFill>
                <a:srgbClr val="003366"/>
              </a:solidFill>
            </a:endParaRPr>
          </a:p>
          <a:p>
            <a:endParaRPr lang="en-US" sz="2216" b="0" i="0" kern="0" dirty="0">
              <a:solidFill>
                <a:srgbClr val="003366"/>
              </a:solidFill>
            </a:endParaRPr>
          </a:p>
        </p:txBody>
      </p:sp>
      <p:pic>
        <p:nvPicPr>
          <p:cNvPr id="1747972" name="Picture 4" descr="Image result for cinderella glass slip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54" y="1325500"/>
            <a:ext cx="3083183" cy="18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7974" name="Picture 6" descr="Image result for cinderella glass slip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49" y="3710444"/>
            <a:ext cx="3721633" cy="223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7976" name="Picture 8" descr="http://www.xray.cz/aperiodic/files/148_files/image001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6"/>
          <a:stretch/>
        </p:blipFill>
        <p:spPr bwMode="auto">
          <a:xfrm>
            <a:off x="6713370" y="1186244"/>
            <a:ext cx="2459704" cy="21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qual 1"/>
          <p:cNvSpPr/>
          <p:nvPr/>
        </p:nvSpPr>
        <p:spPr>
          <a:xfrm>
            <a:off x="6288271" y="2087310"/>
            <a:ext cx="409464" cy="730867"/>
          </a:xfrm>
          <a:prstGeom prst="mathEqual">
            <a:avLst/>
          </a:prstGeom>
          <a:solidFill>
            <a:srgbClr val="424E5B"/>
          </a:solidFill>
          <a:ln w="38100"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216" b="0" i="0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18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7" y="1195040"/>
            <a:ext cx="3990690" cy="44679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7487964" y="2151814"/>
            <a:ext cx="1835481" cy="21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19" tIns="84419" rIns="84419" bIns="84419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216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52400"/>
            <a:ext cx="87915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7" y="1195040"/>
            <a:ext cx="3990690" cy="44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5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7" y="1195040"/>
            <a:ext cx="3990690" cy="44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3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7" y="1195040"/>
            <a:ext cx="3990690" cy="44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7" y="1195040"/>
            <a:ext cx="3990690" cy="44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4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DFT can predict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DFT is one of the most accurate of the theories (but still approximate)</a:t>
            </a:r>
          </a:p>
          <a:p>
            <a:r>
              <a:rPr lang="en-US" dirty="0" smtClean="0"/>
              <a:t>This is the basis of Materials Prediction, a fundamental of Materials Genomics</a:t>
            </a:r>
          </a:p>
          <a:p>
            <a:r>
              <a:rPr lang="en-US" dirty="0" smtClean="0"/>
              <a:t>Can DFT predict the stable structure of Au nanoparticles?</a:t>
            </a:r>
          </a:p>
          <a:p>
            <a:pPr lvl="1"/>
            <a:r>
              <a:rPr lang="en-US" dirty="0" smtClean="0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8161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76" y="1195038"/>
            <a:ext cx="3399878" cy="4467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4"/>
          <p:cNvGrpSpPr/>
          <p:nvPr/>
        </p:nvGrpSpPr>
        <p:grpSpPr>
          <a:xfrm>
            <a:off x="6829392" y="1951906"/>
            <a:ext cx="2201829" cy="2297886"/>
            <a:chOff x="6675825" y="972075"/>
            <a:chExt cx="2384550" cy="2488579"/>
          </a:xfrm>
        </p:grpSpPr>
        <p:pic>
          <p:nvPicPr>
            <p:cNvPr id="154" name="Google Shape;1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5825" y="1318141"/>
              <a:ext cx="669733" cy="68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590" y="972075"/>
              <a:ext cx="669734" cy="66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88615" y="1318138"/>
              <a:ext cx="669744" cy="617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4"/>
            <p:cNvPicPr preferRelativeResize="0"/>
            <p:nvPr/>
          </p:nvPicPr>
          <p:blipFill>
            <a:blip r:embed="rId7">
              <a:alphaModFix amt="0"/>
            </a:blip>
            <a:stretch>
              <a:fillRect/>
            </a:stretch>
          </p:blipFill>
          <p:spPr>
            <a:xfrm>
              <a:off x="7361410" y="1761071"/>
              <a:ext cx="967084" cy="958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8">
              <a:alphaModFix amt="0"/>
            </a:blip>
            <a:stretch>
              <a:fillRect/>
            </a:stretch>
          </p:blipFill>
          <p:spPr>
            <a:xfrm>
              <a:off x="6685057" y="2199806"/>
              <a:ext cx="580076" cy="5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/>
            <p:cNvPicPr preferRelativeResize="0"/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064010" y="2862237"/>
              <a:ext cx="706808" cy="529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4"/>
            <p:cNvPicPr preferRelativeResize="0"/>
            <p:nvPr/>
          </p:nvPicPr>
          <p:blipFill>
            <a:blip r:embed="rId10">
              <a:alphaModFix amt="0"/>
            </a:blip>
            <a:stretch>
              <a:fillRect/>
            </a:stretch>
          </p:blipFill>
          <p:spPr>
            <a:xfrm>
              <a:off x="7985055" y="2824999"/>
              <a:ext cx="646050" cy="635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4"/>
            <p:cNvPicPr preferRelativeResize="0"/>
            <p:nvPr/>
          </p:nvPicPr>
          <p:blipFill>
            <a:blip r:embed="rId11">
              <a:alphaModFix amt="0"/>
            </a:blip>
            <a:stretch>
              <a:fillRect/>
            </a:stretch>
          </p:blipFill>
          <p:spPr>
            <a:xfrm>
              <a:off x="8496699" y="2163654"/>
              <a:ext cx="563676" cy="5624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325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725" y="1195038"/>
            <a:ext cx="3385380" cy="4467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5"/>
          <p:cNvGrpSpPr/>
          <p:nvPr/>
        </p:nvGrpSpPr>
        <p:grpSpPr>
          <a:xfrm>
            <a:off x="6829392" y="1951906"/>
            <a:ext cx="2201829" cy="2297886"/>
            <a:chOff x="6675825" y="972075"/>
            <a:chExt cx="2384550" cy="2488579"/>
          </a:xfrm>
        </p:grpSpPr>
        <p:pic>
          <p:nvPicPr>
            <p:cNvPr id="168" name="Google Shape;16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5825" y="1318141"/>
              <a:ext cx="669733" cy="68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590" y="972075"/>
              <a:ext cx="669734" cy="66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88615" y="1318138"/>
              <a:ext cx="669744" cy="617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61410" y="1761071"/>
              <a:ext cx="967084" cy="958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5"/>
            <p:cNvPicPr preferRelativeResize="0"/>
            <p:nvPr/>
          </p:nvPicPr>
          <p:blipFill>
            <a:blip r:embed="rId8">
              <a:alphaModFix amt="0"/>
            </a:blip>
            <a:stretch>
              <a:fillRect/>
            </a:stretch>
          </p:blipFill>
          <p:spPr>
            <a:xfrm>
              <a:off x="6685057" y="2199806"/>
              <a:ext cx="580076" cy="5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>
            <a:blip r:embed="rId9">
              <a:alphaModFix amt="0"/>
            </a:blip>
            <a:stretch>
              <a:fillRect/>
            </a:stretch>
          </p:blipFill>
          <p:spPr>
            <a:xfrm>
              <a:off x="7064010" y="2862237"/>
              <a:ext cx="706808" cy="529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5"/>
            <p:cNvPicPr preferRelativeResize="0"/>
            <p:nvPr/>
          </p:nvPicPr>
          <p:blipFill>
            <a:blip r:embed="rId10">
              <a:alphaModFix amt="0"/>
            </a:blip>
            <a:stretch>
              <a:fillRect/>
            </a:stretch>
          </p:blipFill>
          <p:spPr>
            <a:xfrm>
              <a:off x="7985055" y="2824999"/>
              <a:ext cx="646050" cy="635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11">
              <a:alphaModFix amt="0"/>
            </a:blip>
            <a:stretch>
              <a:fillRect/>
            </a:stretch>
          </p:blipFill>
          <p:spPr>
            <a:xfrm>
              <a:off x="8496699" y="2163654"/>
              <a:ext cx="563676" cy="5624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18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5414923" y="1619121"/>
            <a:ext cx="2535213" cy="43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19" tIns="84419" rIns="84419" bIns="84419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216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432" y="1195036"/>
            <a:ext cx="3353966" cy="4467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6"/>
          <p:cNvGrpSpPr/>
          <p:nvPr/>
        </p:nvGrpSpPr>
        <p:grpSpPr>
          <a:xfrm>
            <a:off x="6829392" y="1951906"/>
            <a:ext cx="2201829" cy="2297886"/>
            <a:chOff x="6675825" y="972075"/>
            <a:chExt cx="2384550" cy="2488579"/>
          </a:xfrm>
        </p:grpSpPr>
        <p:pic>
          <p:nvPicPr>
            <p:cNvPr id="183" name="Google Shape;18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5825" y="1318141"/>
              <a:ext cx="669733" cy="68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590" y="972075"/>
              <a:ext cx="669734" cy="66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88615" y="1318138"/>
              <a:ext cx="669744" cy="617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61410" y="1761071"/>
              <a:ext cx="967084" cy="958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85057" y="2199806"/>
              <a:ext cx="580076" cy="5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64010" y="2862237"/>
              <a:ext cx="706808" cy="529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85055" y="2824999"/>
              <a:ext cx="646050" cy="635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496699" y="2163654"/>
              <a:ext cx="563676" cy="5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628" y="246133"/>
            <a:ext cx="87915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Challenges/opportunities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models</a:t>
            </a:r>
          </a:p>
          <a:p>
            <a:r>
              <a:rPr lang="en-US" dirty="0" smtClean="0"/>
              <a:t>Smart searches</a:t>
            </a:r>
          </a:p>
          <a:p>
            <a:r>
              <a:rPr lang="en-US" dirty="0" smtClean="0"/>
              <a:t>Handling degeneracy/breaking degeneracy with complementary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475" y="685801"/>
            <a:ext cx="8839200" cy="1470025"/>
          </a:xfrm>
        </p:spPr>
        <p:txBody>
          <a:bodyPr>
            <a:normAutofit/>
          </a:bodyPr>
          <a:lstStyle/>
          <a:p>
            <a:r>
              <a:rPr lang="en-US" dirty="0"/>
              <a:t>Structure-mining: An automated screening of large numbers of candidate structures to the atomic pair distribution function (PDF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Long Yang, </a:t>
            </a:r>
            <a:r>
              <a:rPr lang="en-US" dirty="0" err="1" smtClean="0"/>
              <a:t>Pavol</a:t>
            </a:r>
            <a:r>
              <a:rPr lang="en-US" dirty="0" smtClean="0"/>
              <a:t> </a:t>
            </a:r>
            <a:r>
              <a:rPr lang="en-US" dirty="0" err="1" smtClean="0"/>
              <a:t>Juhas</a:t>
            </a:r>
            <a:r>
              <a:rPr lang="en-US" dirty="0" smtClean="0"/>
              <a:t>, Maxwell W. </a:t>
            </a:r>
            <a:r>
              <a:rPr lang="en-US" dirty="0" err="1" smtClean="0"/>
              <a:t>Terban</a:t>
            </a:r>
            <a:r>
              <a:rPr lang="en-US" dirty="0" smtClean="0"/>
              <a:t>, Simon J. L. </a:t>
            </a:r>
            <a:r>
              <a:rPr lang="en-US" dirty="0" err="1" smtClean="0"/>
              <a:t>Billinge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57" y="4505414"/>
            <a:ext cx="1716809" cy="1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26" y="1870286"/>
            <a:ext cx="1506489" cy="1506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465" y="1431075"/>
            <a:ext cx="3286925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6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Crystal structural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15" y="4045425"/>
            <a:ext cx="2182419" cy="1818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8984" y="3699979"/>
            <a:ext cx="2609112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6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PDF auto-refinement</a:t>
            </a:r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2358171" y="3376773"/>
            <a:ext cx="590409" cy="49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85937" y="3704393"/>
            <a:ext cx="782884" cy="47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23" y="1448118"/>
            <a:ext cx="2853735" cy="35609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84663" y="1107088"/>
            <a:ext cx="4045403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6" b="0" i="0" dirty="0" err="1">
                <a:solidFill>
                  <a:srgbClr val="002060"/>
                </a:solidFill>
                <a:latin typeface="Gill Sans MT" panose="020B0502020104020203" pitchFamily="34" charset="0"/>
              </a:rPr>
              <a:t>R</a:t>
            </a:r>
            <a:r>
              <a:rPr lang="en-US" sz="2216" b="0" i="0" baseline="-25000" dirty="0" err="1">
                <a:solidFill>
                  <a:srgbClr val="002060"/>
                </a:solidFill>
                <a:latin typeface="Gill Sans MT" panose="020B0502020104020203" pitchFamily="34" charset="0"/>
              </a:rPr>
              <a:t>w</a:t>
            </a:r>
            <a:r>
              <a:rPr lang="en-US" sz="2216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 sorted structure-mining 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53791" y="3431002"/>
            <a:ext cx="2063385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Materials Project Database</a:t>
            </a:r>
          </a:p>
          <a:p>
            <a:r>
              <a:rPr lang="en-US" sz="1108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Crystallography Open Database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436" y="5876266"/>
            <a:ext cx="81945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0" i="0" dirty="0" err="1">
                <a:solidFill>
                  <a:srgbClr val="002060"/>
                </a:solidFill>
                <a:latin typeface="Gill Sans MT" panose="020B0502020104020203" pitchFamily="34" charset="0"/>
              </a:rPr>
              <a:t>DiffPy</a:t>
            </a:r>
            <a:r>
              <a:rPr lang="en-US" sz="1108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-CMI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15780" y="5009107"/>
            <a:ext cx="3105337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Example result of BaTiO3 nanoparticle heuristic- 1</a:t>
            </a:r>
          </a:p>
        </p:txBody>
      </p:sp>
    </p:spTree>
    <p:extLst>
      <p:ext uri="{BB962C8B-B14F-4D97-AF65-F5344CB8AC3E}">
        <p14:creationId xmlns:p14="http://schemas.microsoft.com/office/powerpoint/2010/main" val="26027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262755"/>
            <a:ext cx="9144000" cy="773971"/>
          </a:xfrm>
        </p:spPr>
        <p:txBody>
          <a:bodyPr/>
          <a:lstStyle/>
          <a:p>
            <a:r>
              <a:rPr lang="en-US" dirty="0" smtClean="0"/>
              <a:t>Heuristic-4 (*-*-Si-O)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277" y="3885383"/>
            <a:ext cx="8470270" cy="20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862" indent="-263862">
              <a:buFont typeface="Arial" charset="0"/>
              <a:buChar char="•"/>
            </a:pP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Structure-mining found the same model as in prior work, MPD No. 1003 (NaFeSi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2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O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6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) and COD No. 2983 (NaFeSi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2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O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6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), </a:t>
            </a:r>
            <a:r>
              <a:rPr lang="en-US" sz="1847" b="0" i="0" dirty="0" err="1">
                <a:solidFill>
                  <a:srgbClr val="002060"/>
                </a:solidFill>
                <a:latin typeface="Gill Sans MT" panose="020B0502020104020203" pitchFamily="34" charset="0"/>
              </a:rPr>
              <a:t>s.g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.: C 2/c.</a:t>
            </a:r>
          </a:p>
          <a:p>
            <a:pPr marL="263862" indent="-263862">
              <a:buFont typeface="Arial" charset="0"/>
              <a:buChar char="•"/>
            </a:pP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It also returns some structures with space group C 2, such as MPD No. 998 (Na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0.83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FeSi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2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O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6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), which may be viewed as a very similar structure but with a lowered symmetry and deficient atoms at some sites</a:t>
            </a:r>
          </a:p>
          <a:p>
            <a:pPr marL="263862" indent="-263862">
              <a:buFont typeface="Arial" charset="0"/>
              <a:buChar char="•"/>
            </a:pP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It also returns some structures substituting at Na or Fe sites by other elements. For example, MPD No. 1021 (NaGaSi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2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O</a:t>
            </a:r>
            <a:r>
              <a:rPr lang="en-US" sz="1847" b="0" i="0" baseline="-25000" dirty="0">
                <a:solidFill>
                  <a:srgbClr val="002060"/>
                </a:solidFill>
                <a:latin typeface="Gill Sans MT" panose="020B0502020104020203" pitchFamily="34" charset="0"/>
              </a:rPr>
              <a:t>6</a:t>
            </a:r>
            <a:r>
              <a:rPr lang="en-US" sz="1847" b="0" i="0" dirty="0">
                <a:solidFill>
                  <a:srgbClr val="002060"/>
                </a:solidFill>
                <a:latin typeface="Gill Sans MT" panose="020B0502020104020203" pitchFamily="34" charset="0"/>
              </a:rPr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00" y="896004"/>
            <a:ext cx="4486374" cy="30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new approach to modeling opens the door for Machine Learning/Deep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175" y="1835167"/>
            <a:ext cx="7697526" cy="3898167"/>
          </a:xfrm>
        </p:spPr>
        <p:txBody>
          <a:bodyPr/>
          <a:lstStyle/>
          <a:p>
            <a:r>
              <a:rPr lang="en-US" dirty="0" smtClean="0"/>
              <a:t>I don’t know an person who can look at a PDF and tell the </a:t>
            </a:r>
            <a:r>
              <a:rPr lang="en-US" dirty="0" err="1" smtClean="0"/>
              <a:t>s.g</a:t>
            </a:r>
            <a:r>
              <a:rPr lang="en-US" dirty="0" smtClean="0"/>
              <a:t>. (except perhaps if it is an </a:t>
            </a:r>
            <a:r>
              <a:rPr lang="en-US" dirty="0" err="1" smtClean="0"/>
              <a:t>fcc</a:t>
            </a:r>
            <a:r>
              <a:rPr lang="en-US" dirty="0" smtClean="0"/>
              <a:t> material or something)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Question:</a:t>
            </a:r>
          </a:p>
          <a:p>
            <a:r>
              <a:rPr lang="en-US" dirty="0" smtClean="0"/>
              <a:t>Can we train a Machine Learning model to recognize it?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Answer:</a:t>
            </a:r>
          </a:p>
          <a:p>
            <a:r>
              <a:rPr lang="en-US" dirty="0" smtClean="0"/>
              <a:t>Yes!</a:t>
            </a:r>
          </a:p>
        </p:txBody>
      </p:sp>
      <p:pic>
        <p:nvPicPr>
          <p:cNvPr id="4" name="Google Shape;874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1845" y="4343401"/>
            <a:ext cx="2392274" cy="20404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373446" y="4763470"/>
            <a:ext cx="4559167" cy="12003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Chia-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Hao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Liu, 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Yunzhe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 Tao, Daniel J. Hsu, 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Qiang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 Du, and 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Billinge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, Simon J. L. , 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Acta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Crystallogr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.  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A 75 (2019), pp. 633–643. </a:t>
            </a:r>
            <a:endParaRPr lang="en-US" sz="1800" b="0" i="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18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doi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: 10.1107/S2053273319005606</a:t>
            </a:r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752" y="505375"/>
            <a:ext cx="8443322" cy="909572"/>
          </a:xfrm>
        </p:spPr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177" y="1155071"/>
            <a:ext cx="8121182" cy="3898167"/>
          </a:xfrm>
        </p:spPr>
        <p:txBody>
          <a:bodyPr/>
          <a:lstStyle/>
          <a:p>
            <a:r>
              <a:rPr lang="en-US" sz="1706" dirty="0"/>
              <a:t>Work of </a:t>
            </a:r>
            <a:r>
              <a:rPr lang="en-US" sz="1706" dirty="0" err="1"/>
              <a:t>Yunzhe</a:t>
            </a:r>
            <a:r>
              <a:rPr lang="en-US" sz="1706" dirty="0"/>
              <a:t> Tao and Chia-</a:t>
            </a:r>
            <a:r>
              <a:rPr lang="en-US" sz="1706" dirty="0" err="1"/>
              <a:t>Hao</a:t>
            </a:r>
            <a:r>
              <a:rPr lang="en-US" sz="1706" dirty="0"/>
              <a:t> Liu</a:t>
            </a:r>
          </a:p>
          <a:p>
            <a:r>
              <a:rPr lang="en-US" sz="1706" dirty="0"/>
              <a:t>PDF itself is the input feature vector</a:t>
            </a:r>
          </a:p>
          <a:p>
            <a:r>
              <a:rPr lang="en-US" sz="1706" dirty="0"/>
              <a:t>101,802 structures in 45 space-groups</a:t>
            </a:r>
          </a:p>
          <a:p>
            <a:r>
              <a:rPr lang="en-US" sz="1706" dirty="0"/>
              <a:t>Train on 80% of data, 20% retained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61" y="2528761"/>
            <a:ext cx="6821792" cy="38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755" y="505378"/>
            <a:ext cx="4416569" cy="1234419"/>
          </a:xfrm>
        </p:spPr>
        <p:txBody>
          <a:bodyPr/>
          <a:lstStyle/>
          <a:p>
            <a:r>
              <a:rPr lang="en-US" dirty="0" smtClean="0"/>
              <a:t>Space Groups from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178" y="1835167"/>
            <a:ext cx="4059237" cy="3898167"/>
          </a:xfrm>
        </p:spPr>
        <p:txBody>
          <a:bodyPr/>
          <a:lstStyle/>
          <a:p>
            <a:r>
              <a:rPr lang="en-US" dirty="0" smtClean="0"/>
              <a:t>First try, Logistic Regression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Second try, Convolution Neural Net</a:t>
            </a:r>
          </a:p>
          <a:p>
            <a:pPr lvl="1"/>
            <a:r>
              <a:rPr lang="en-US" dirty="0" smtClean="0"/>
              <a:t>Classification ratio’s are for finding the right </a:t>
            </a:r>
            <a:r>
              <a:rPr lang="en-US" dirty="0" err="1" smtClean="0"/>
              <a:t>s.g</a:t>
            </a:r>
            <a:r>
              <a:rPr lang="en-US" dirty="0" smtClean="0"/>
              <a:t>. in the top 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21" y="505374"/>
            <a:ext cx="3638290" cy="58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8534" r="-28534"/>
          <a:stretch>
            <a:fillRect/>
          </a:stretch>
        </p:blipFill>
        <p:spPr>
          <a:xfrm>
            <a:off x="5869281" y="567822"/>
            <a:ext cx="3787509" cy="192337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319"/>
          <a:stretch/>
        </p:blipFill>
        <p:spPr>
          <a:xfrm>
            <a:off x="1135525" y="4091196"/>
            <a:ext cx="2710500" cy="2501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" y="2158639"/>
            <a:ext cx="4528147" cy="1633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341" y="4327013"/>
            <a:ext cx="4522277" cy="2462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371" y="2884043"/>
            <a:ext cx="5128418" cy="1525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87" y="277901"/>
            <a:ext cx="5943196" cy="1880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0012" y="215864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8771" y="48804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2412" y="5943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38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036581" y="2172288"/>
            <a:ext cx="821271" cy="461665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773815" y="4880480"/>
            <a:ext cx="821271" cy="461665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155678" y="5943599"/>
            <a:ext cx="821271" cy="461665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3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753" y="505378"/>
            <a:ext cx="2476041" cy="1234419"/>
          </a:xfrm>
        </p:spPr>
        <p:txBody>
          <a:bodyPr/>
          <a:lstStyle/>
          <a:p>
            <a:r>
              <a:rPr lang="en-US" dirty="0" smtClean="0"/>
              <a:t>Confusion 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175" y="1835167"/>
            <a:ext cx="2313618" cy="3898167"/>
          </a:xfrm>
        </p:spPr>
        <p:txBody>
          <a:bodyPr/>
          <a:lstStyle/>
          <a:p>
            <a:r>
              <a:rPr lang="en-US" dirty="0" smtClean="0"/>
              <a:t>Rows: true label</a:t>
            </a:r>
          </a:p>
          <a:p>
            <a:r>
              <a:rPr lang="en-US" dirty="0" smtClean="0"/>
              <a:t>Columns: predicted label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96" y="541953"/>
            <a:ext cx="5968633" cy="5842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9" y="3666136"/>
            <a:ext cx="2338010" cy="20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cloud</a:t>
            </a:r>
            <a:r>
              <a:rPr lang="en-US" dirty="0" smtClean="0"/>
              <a:t>!!!!!</a:t>
            </a:r>
            <a:br>
              <a:rPr lang="en-US" dirty="0" smtClean="0"/>
            </a:br>
            <a:r>
              <a:rPr lang="en-US" dirty="0" smtClean="0"/>
              <a:t>Pdfitc.org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292"/>
          <a:stretch/>
        </p:blipFill>
        <p:spPr>
          <a:xfrm>
            <a:off x="172552" y="1614196"/>
            <a:ext cx="9673826" cy="44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1" y="914401"/>
            <a:ext cx="10306969" cy="50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3" y="381000"/>
            <a:ext cx="12341319" cy="60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212" y="2971800"/>
            <a:ext cx="95250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r>
              <a:rPr lang="en-US" sz="3200" dirty="0" smtClean="0"/>
              <a:t>Sensitivity: Dilute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amorphous API contents in the presence of crystalline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1" y="1600200"/>
            <a:ext cx="4724401" cy="4572000"/>
          </a:xfrm>
        </p:spPr>
        <p:txBody>
          <a:bodyPr/>
          <a:lstStyle/>
          <a:p>
            <a:r>
              <a:rPr lang="en-US" dirty="0" smtClean="0"/>
              <a:t>Collaboration with Matthew Johnson, Senior Investigator, GlaxoSmithKline, thanks for help from Marco di </a:t>
            </a:r>
            <a:r>
              <a:rPr lang="en-US" dirty="0" err="1" smtClean="0"/>
              <a:t>Michiel</a:t>
            </a:r>
            <a:endParaRPr lang="en-US" dirty="0" smtClean="0"/>
          </a:p>
          <a:p>
            <a:r>
              <a:rPr lang="en-US" dirty="0" smtClean="0"/>
              <a:t>Data ID15, ESRF</a:t>
            </a:r>
          </a:p>
          <a:p>
            <a:r>
              <a:rPr lang="en-US" dirty="0"/>
              <a:t>Maxwell W. </a:t>
            </a:r>
            <a:r>
              <a:rPr lang="en-US" dirty="0" err="1"/>
              <a:t>Terban</a:t>
            </a:r>
            <a:r>
              <a:rPr lang="en-US" dirty="0"/>
              <a:t>, Matthew Johnson, Marco </a:t>
            </a:r>
            <a:r>
              <a:rPr lang="en-US" dirty="0" err="1"/>
              <a:t>DiMichiel</a:t>
            </a:r>
            <a:r>
              <a:rPr lang="en-US" dirty="0"/>
              <a:t> and Simon J. </a:t>
            </a:r>
            <a:r>
              <a:rPr lang="en-US" dirty="0" smtClean="0"/>
              <a:t>L. </a:t>
            </a:r>
            <a:r>
              <a:rPr lang="en-US" dirty="0" err="1" smtClean="0"/>
              <a:t>Billinge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i="1" dirty="0" smtClean="0"/>
              <a:t>Nanoscale</a:t>
            </a:r>
            <a:r>
              <a:rPr lang="en-US" dirty="0"/>
              <a:t> </a:t>
            </a:r>
            <a:r>
              <a:rPr lang="en-US" b="1" dirty="0"/>
              <a:t>7</a:t>
            </a:r>
            <a:r>
              <a:rPr lang="en-US" dirty="0"/>
              <a:t>, 5480-5487 (2015).</a:t>
            </a:r>
            <a:endParaRPr lang="en-US" dirty="0" smtClean="0"/>
          </a:p>
        </p:txBody>
      </p:sp>
      <p:pic>
        <p:nvPicPr>
          <p:cNvPr id="1747970" name="Picture 2" descr="http://ycg.crystallography.org.uk/wp-content/uploads/2011/04/YCSession1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3756" b="50000"/>
          <a:stretch/>
        </p:blipFill>
        <p:spPr bwMode="auto">
          <a:xfrm>
            <a:off x="8448658" y="5334000"/>
            <a:ext cx="145416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7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70" y="5334000"/>
            <a:ext cx="123371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1752600"/>
            <a:ext cx="483527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8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nanoparticles of APIs in suspension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1600200"/>
            <a:ext cx="4572000" cy="4572000"/>
          </a:xfrm>
        </p:spPr>
        <p:txBody>
          <a:bodyPr/>
          <a:lstStyle/>
          <a:p>
            <a:r>
              <a:rPr lang="en-US" dirty="0" smtClean="0"/>
              <a:t>Samples were API particles of various sizes and in various concentrations in aqueous suspension</a:t>
            </a:r>
          </a:p>
          <a:p>
            <a:r>
              <a:rPr lang="en-US" dirty="0" smtClean="0"/>
              <a:t>These are drugs for nebulizer applications</a:t>
            </a:r>
          </a:p>
          <a:p>
            <a:r>
              <a:rPr lang="en-US" dirty="0" smtClean="0"/>
              <a:t>The goal was to characterize the structure and nanoparticle size in the different suspensions.</a:t>
            </a:r>
            <a:endParaRPr lang="en-US" dirty="0"/>
          </a:p>
        </p:txBody>
      </p:sp>
      <p:pic>
        <p:nvPicPr>
          <p:cNvPr id="1735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" y="1600200"/>
            <a:ext cx="4954588" cy="371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5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nanoparticles of APIs in suspension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812" y="1600200"/>
            <a:ext cx="4191000" cy="4572000"/>
          </a:xfrm>
        </p:spPr>
        <p:txBody>
          <a:bodyPr/>
          <a:lstStyle/>
          <a:p>
            <a:r>
              <a:rPr lang="en-US" dirty="0" smtClean="0"/>
              <a:t>Green: PDF of the crystalline control sample</a:t>
            </a:r>
          </a:p>
          <a:p>
            <a:r>
              <a:rPr lang="en-US" dirty="0" smtClean="0"/>
              <a:t>Blue: PDF of the aqueous solvent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Reproducibility!</a:t>
            </a:r>
          </a:p>
          <a:p>
            <a:r>
              <a:rPr lang="en-US" dirty="0" smtClean="0"/>
              <a:t>High-r region from the crystalline control and sediment from a high concentration suspension</a:t>
            </a:r>
          </a:p>
        </p:txBody>
      </p:sp>
      <p:pic>
        <p:nvPicPr>
          <p:cNvPr id="1737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84" y="990600"/>
            <a:ext cx="3991428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7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1" y="4038600"/>
            <a:ext cx="3886744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2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nanoparticles of APIs in suspension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812" y="1066800"/>
            <a:ext cx="4191000" cy="579120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 smtClean="0"/>
              <a:t>Green: difference PDF (</a:t>
            </a:r>
            <a:r>
              <a:rPr lang="en-US" sz="2000" dirty="0" err="1" smtClean="0"/>
              <a:t>dPDF</a:t>
            </a:r>
            <a:r>
              <a:rPr lang="en-US" sz="2000" dirty="0"/>
              <a:t> </a:t>
            </a:r>
            <a:r>
              <a:rPr lang="en-US" sz="2000" dirty="0" smtClean="0"/>
              <a:t>=&gt; solvent subtracted) from a suspension of 5wt% API in aqueous solvent</a:t>
            </a:r>
          </a:p>
          <a:p>
            <a:r>
              <a:rPr lang="en-US" sz="2000" dirty="0" smtClean="0"/>
              <a:t>Blue: PDF of the crystalline API</a:t>
            </a:r>
          </a:p>
          <a:p>
            <a:pPr marL="0" indent="0">
              <a:buNone/>
            </a:pPr>
            <a:r>
              <a:rPr lang="en-US" dirty="0" smtClean="0"/>
              <a:t>Sensitivity!</a:t>
            </a:r>
          </a:p>
          <a:p>
            <a:pPr lvl="1"/>
            <a:r>
              <a:rPr lang="en-US" dirty="0" smtClean="0"/>
              <a:t>Blue: 0.25wt% API</a:t>
            </a:r>
          </a:p>
          <a:p>
            <a:pPr lvl="1"/>
            <a:r>
              <a:rPr lang="en-US" dirty="0" smtClean="0"/>
              <a:t>Green: 0.66wt% API</a:t>
            </a:r>
          </a:p>
          <a:p>
            <a:pPr lvl="1"/>
            <a:r>
              <a:rPr lang="en-US" dirty="0" smtClean="0"/>
              <a:t>Red: 5% API</a:t>
            </a:r>
          </a:p>
          <a:p>
            <a:r>
              <a:rPr lang="en-US" dirty="0" smtClean="0"/>
              <a:t>Can see </a:t>
            </a:r>
            <a:r>
              <a:rPr lang="en-US" dirty="0" err="1" smtClean="0"/>
              <a:t>nanocrystalline</a:t>
            </a:r>
            <a:r>
              <a:rPr lang="en-US" dirty="0" smtClean="0"/>
              <a:t> API even at the 0.25wt% level</a:t>
            </a:r>
          </a:p>
          <a:p>
            <a:r>
              <a:rPr lang="en-US" sz="2000" dirty="0"/>
              <a:t>Maxwell W. </a:t>
            </a:r>
            <a:r>
              <a:rPr lang="en-US" sz="2000" dirty="0" err="1"/>
              <a:t>Terban</a:t>
            </a:r>
            <a:r>
              <a:rPr lang="en-US" sz="2000" dirty="0"/>
              <a:t>, Matthew Johnson, Marco </a:t>
            </a:r>
            <a:r>
              <a:rPr lang="en-US" sz="2000" dirty="0" err="1"/>
              <a:t>DiMichiel</a:t>
            </a:r>
            <a:r>
              <a:rPr lang="en-US" sz="2000" dirty="0"/>
              <a:t> and Simon J. L. </a:t>
            </a:r>
            <a:r>
              <a:rPr lang="en-US" sz="2000" dirty="0" err="1"/>
              <a:t>Billinge</a:t>
            </a:r>
            <a:r>
              <a:rPr lang="en-US" sz="2000" dirty="0"/>
              <a:t>, </a:t>
            </a:r>
            <a:r>
              <a:rPr lang="en-US" sz="2000" i="1" dirty="0"/>
              <a:t>Nanoscale</a:t>
            </a:r>
            <a:r>
              <a:rPr lang="en-US" sz="2000" dirty="0"/>
              <a:t> </a:t>
            </a:r>
            <a:r>
              <a:rPr lang="en-US" sz="2000" b="1" dirty="0"/>
              <a:t>7</a:t>
            </a:r>
            <a:r>
              <a:rPr lang="en-US" sz="2000" dirty="0"/>
              <a:t>, 5480-5487 (2015).</a:t>
            </a:r>
          </a:p>
          <a:p>
            <a:endParaRPr lang="en-US" dirty="0" smtClean="0"/>
          </a:p>
        </p:txBody>
      </p:sp>
      <p:pic>
        <p:nvPicPr>
          <p:cNvPr id="1738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2" y="914400"/>
            <a:ext cx="4137190" cy="308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8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839555"/>
            <a:ext cx="3962400" cy="309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6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54" y="327"/>
            <a:ext cx="9901793" cy="110829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noFill/>
            <a:prstDash val="solid"/>
          </a:ln>
        </p:spPr>
        <p:txBody>
          <a:bodyPr vert="horz" lIns="85509" tIns="42755" rIns="85509" bIns="42755" anchor="ctr" anchorCtr="0" compatLnSpc="0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200" b="0" i="0" dirty="0">
                <a:solidFill>
                  <a:srgbClr val="C89E02"/>
                </a:solidFill>
                <a:latin typeface="Arial" pitchFamily="18"/>
                <a:ea typeface="DejaVu Sans" pitchFamily="2"/>
                <a:cs typeface="DejaVu Sans" pitchFamily="2"/>
              </a:rPr>
              <a:t>Applications: Molecular Precursors of</a:t>
            </a:r>
            <a:br>
              <a:rPr lang="en-US" sz="3200" b="0" i="0" dirty="0">
                <a:solidFill>
                  <a:srgbClr val="C89E02"/>
                </a:solidFill>
                <a:latin typeface="Arial" pitchFamily="18"/>
                <a:ea typeface="DejaVu Sans" pitchFamily="2"/>
                <a:cs typeface="DejaVu Sans" pitchFamily="2"/>
              </a:rPr>
            </a:br>
            <a:r>
              <a:rPr lang="en-US" sz="3200" b="0" i="0" dirty="0">
                <a:solidFill>
                  <a:srgbClr val="C89E02"/>
                </a:solidFill>
                <a:latin typeface="Arial" pitchFamily="18"/>
                <a:ea typeface="DejaVu Sans" pitchFamily="2"/>
                <a:cs typeface="DejaVu Sans" pitchFamily="2"/>
              </a:rPr>
              <a:t>Gold Nanoparticles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7932" y="1204594"/>
            <a:ext cx="3471111" cy="324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93951" y="1233975"/>
            <a:ext cx="4954434" cy="32468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2944" y="4692369"/>
            <a:ext cx="9696258" cy="1796813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compatLnSpc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PDF used to investigate non-crystallized precursors in gold nanoparticle synthesis. </a:t>
            </a:r>
            <a:r>
              <a:rPr lang="en-US" b="0" i="0" dirty="0" smtClean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Novel </a:t>
            </a:r>
            <a:r>
              <a:rPr lang="en-US" b="0" i="0" dirty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modeling of bond lengths and angles verifies planar 8-member ring structure. </a:t>
            </a:r>
            <a:r>
              <a:rPr lang="en-US" b="0" i="0" dirty="0" smtClean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Collaboration with David </a:t>
            </a:r>
            <a:r>
              <a:rPr lang="en-US" b="0" i="0" dirty="0" err="1" smtClean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Cliffel</a:t>
            </a:r>
            <a:r>
              <a:rPr lang="en-US" b="0" i="0" dirty="0" smtClean="0">
                <a:solidFill>
                  <a:srgbClr val="002060"/>
                </a:solidFill>
                <a:latin typeface="Nimbus Sans L" pitchFamily="34"/>
                <a:ea typeface="DejaVu Sans" pitchFamily="2"/>
                <a:cs typeface="DejaVu Sans" pitchFamily="2"/>
              </a:rPr>
              <a:t>, Vanderbilt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0" i="0" dirty="0" smtClean="0">
                <a:latin typeface="+mj-lt"/>
              </a:rPr>
              <a:t>C. </a:t>
            </a:r>
            <a:r>
              <a:rPr lang="en-US" sz="2000" b="0" i="0" dirty="0">
                <a:latin typeface="+mj-lt"/>
              </a:rPr>
              <a:t>A. Simpson, </a:t>
            </a:r>
            <a:r>
              <a:rPr lang="en-US" sz="2000" b="0" i="0" dirty="0" smtClean="0">
                <a:latin typeface="+mj-lt"/>
              </a:rPr>
              <a:t>SJLB et al., </a:t>
            </a:r>
            <a:r>
              <a:rPr lang="en-US" sz="2000" b="0" dirty="0" err="1" smtClean="0">
                <a:latin typeface="+mj-lt"/>
              </a:rPr>
              <a:t>Inorg</a:t>
            </a:r>
            <a:r>
              <a:rPr lang="en-US" sz="2000" b="0" dirty="0">
                <a:latin typeface="+mj-lt"/>
              </a:rPr>
              <a:t>. Chem.</a:t>
            </a:r>
            <a:r>
              <a:rPr lang="en-US" sz="2000" b="0" i="0" dirty="0">
                <a:latin typeface="+mj-lt"/>
              </a:rPr>
              <a:t> </a:t>
            </a:r>
            <a:r>
              <a:rPr lang="en-US" sz="2000" i="0" dirty="0">
                <a:latin typeface="+mj-lt"/>
              </a:rPr>
              <a:t>49</a:t>
            </a:r>
            <a:r>
              <a:rPr lang="en-US" sz="2000" b="0" i="0" dirty="0">
                <a:latin typeface="+mj-lt"/>
              </a:rPr>
              <a:t>, 10858 - 10866 (2010)</a:t>
            </a:r>
            <a:endParaRPr lang="en-US" sz="2000" b="0" i="0" dirty="0">
              <a:solidFill>
                <a:srgbClr val="002060"/>
              </a:solidFill>
              <a:latin typeface="+mj-lt"/>
              <a:ea typeface="DejaVu Sans" pitchFamily="2"/>
              <a:cs typeface="DejaVu 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041" y="1390017"/>
            <a:ext cx="301759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7628" y="1295674"/>
            <a:ext cx="301759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2909" y="1322768"/>
            <a:ext cx="301759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045" y="3279500"/>
            <a:ext cx="290085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2579" y="1309058"/>
            <a:ext cx="301759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5007" y="2658922"/>
            <a:ext cx="290085" cy="337055"/>
          </a:xfrm>
          <a:prstGeom prst="rect">
            <a:avLst/>
          </a:prstGeom>
          <a:noFill/>
          <a:ln>
            <a:noFill/>
          </a:ln>
        </p:spPr>
        <p:txBody>
          <a:bodyPr vert="horz" lIns="85509" tIns="42755" rIns="85509" bIns="42755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0" i="0">
                <a:latin typeface="Arial" pitchFamily="18"/>
                <a:ea typeface="DejaVu Sans" pitchFamily="2"/>
                <a:cs typeface="DejaVu Sans" pitchFamily="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12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 study of Au</a:t>
            </a:r>
            <a:r>
              <a:rPr lang="en-US" baseline="-25000" dirty="0" smtClean="0"/>
              <a:t>144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11266" name="Picture 2" descr="http://www.kjmaclean.com/Geometry/Icosahedron_fil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04" y="2108824"/>
            <a:ext cx="1801065" cy="18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7895" y="4407339"/>
            <a:ext cx="9701104" cy="272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0" i="0" dirty="0" smtClean="0">
                <a:solidFill>
                  <a:srgbClr val="002060"/>
                </a:solidFill>
              </a:rPr>
              <a:t>Icosahedral core</a:t>
            </a:r>
          </a:p>
          <a:p>
            <a:pPr marL="0" indent="0" algn="ctr">
              <a:buNone/>
            </a:pPr>
            <a:r>
              <a:rPr lang="en-US" b="0" i="0" dirty="0" smtClean="0">
                <a:solidFill>
                  <a:srgbClr val="002060"/>
                </a:solidFill>
              </a:rPr>
              <a:t>Au/S surface structure with ligand attachment</a:t>
            </a:r>
          </a:p>
          <a:p>
            <a:endParaRPr lang="en-US" b="0" i="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115" r="36655" b="63198"/>
          <a:stretch/>
        </p:blipFill>
        <p:spPr>
          <a:xfrm>
            <a:off x="138711" y="5771653"/>
            <a:ext cx="1562781" cy="935911"/>
          </a:xfrm>
          <a:prstGeom prst="snip1Rect">
            <a:avLst>
              <a:gd name="adj" fmla="val 5000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35228" b="32568"/>
          <a:stretch/>
        </p:blipFill>
        <p:spPr>
          <a:xfrm>
            <a:off x="1604455" y="5888595"/>
            <a:ext cx="6727391" cy="818968"/>
          </a:xfrm>
          <a:prstGeom prst="snip1Rect">
            <a:avLst>
              <a:gd name="adj" fmla="val 50000"/>
            </a:avLst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rcRect l="-40915" r="-40915"/>
          <a:stretch>
            <a:fillRect/>
          </a:stretch>
        </p:blipFill>
        <p:spPr>
          <a:xfrm>
            <a:off x="0" y="1879489"/>
            <a:ext cx="4484680" cy="227740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357" y="1879490"/>
            <a:ext cx="2969552" cy="24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Watching nanoparticle synthesis in-situ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see precursor species in solution</a:t>
            </a:r>
          </a:p>
          <a:p>
            <a:r>
              <a:rPr lang="en-US" dirty="0" smtClean="0"/>
              <a:t>We can measure Nanoparticle structural parameters</a:t>
            </a:r>
          </a:p>
          <a:p>
            <a:r>
              <a:rPr lang="en-US" dirty="0" smtClean="0"/>
              <a:t>High energy x-rays can penetrate relatively thick walled vessels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=&gt; Let’s do in-situ studies of synthesis</a:t>
            </a:r>
          </a:p>
          <a:p>
            <a:r>
              <a:rPr lang="en-US" dirty="0" smtClean="0"/>
              <a:t>Rich collaboration with the group of Bo </a:t>
            </a:r>
            <a:r>
              <a:rPr lang="en-US" dirty="0" err="1" smtClean="0"/>
              <a:t>Iversen</a:t>
            </a:r>
            <a:r>
              <a:rPr lang="en-US" dirty="0" smtClean="0"/>
              <a:t> (Aarhus)</a:t>
            </a:r>
          </a:p>
        </p:txBody>
      </p:sp>
      <p:pic>
        <p:nvPicPr>
          <p:cNvPr id="1734658" name="Picture 2" descr="C:\billinge\papers\2013\proposals\13bg_NSF\trunk\figures\insitu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6" y="4290384"/>
            <a:ext cx="5705476" cy="25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0811" y="5574192"/>
            <a:ext cx="213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Image credit </a:t>
            </a:r>
            <a:r>
              <a:rPr lang="en-US" sz="1800" b="0" i="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Christoffer</a:t>
            </a:r>
            <a:r>
              <a:rPr lang="en-US" sz="1800" b="0" i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800" b="0" i="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Tyrsted</a:t>
            </a:r>
            <a:endParaRPr lang="en-US" sz="1800" b="0" i="0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6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33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9142412" cy="285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3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32071"/>
            <a:ext cx="8990012" cy="262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4612" y="1578114"/>
            <a:ext cx="4495800" cy="40011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0" dirty="0">
                <a:solidFill>
                  <a:srgbClr val="800000"/>
                </a:solidFill>
                <a:latin typeface="+mj-lt"/>
              </a:rPr>
              <a:t>J. Am. Chem. Soc.</a:t>
            </a:r>
            <a:r>
              <a:rPr lang="de-DE" sz="2000" b="0" i="0" dirty="0">
                <a:solidFill>
                  <a:srgbClr val="800000"/>
                </a:solidFill>
                <a:latin typeface="+mj-lt"/>
              </a:rPr>
              <a:t> </a:t>
            </a:r>
            <a:r>
              <a:rPr lang="de-DE" sz="2000" i="0" dirty="0">
                <a:solidFill>
                  <a:srgbClr val="800000"/>
                </a:solidFill>
                <a:latin typeface="+mj-lt"/>
              </a:rPr>
              <a:t>134</a:t>
            </a:r>
            <a:r>
              <a:rPr lang="de-DE" sz="2000" b="0" i="0" dirty="0">
                <a:solidFill>
                  <a:srgbClr val="800000"/>
                </a:solidFill>
                <a:latin typeface="+mj-lt"/>
              </a:rPr>
              <a:t>, 6785 </a:t>
            </a:r>
            <a:r>
              <a:rPr lang="de-DE" sz="2000" b="0" i="0" dirty="0" smtClean="0">
                <a:solidFill>
                  <a:srgbClr val="800000"/>
                </a:solidFill>
                <a:latin typeface="+mj-lt"/>
              </a:rPr>
              <a:t>(</a:t>
            </a:r>
            <a:r>
              <a:rPr lang="de-DE" sz="2000" b="0" i="0" dirty="0">
                <a:solidFill>
                  <a:srgbClr val="800000"/>
                </a:solidFill>
                <a:latin typeface="+mj-lt"/>
              </a:rPr>
              <a:t>2012)</a:t>
            </a:r>
            <a:endParaRPr lang="en-US" sz="2000" b="0" i="0" dirty="0" err="1" smtClean="0">
              <a:solidFill>
                <a:srgbClr val="80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6412" y="4343400"/>
            <a:ext cx="4800600" cy="40011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rgbClr val="800000"/>
                </a:solidFill>
                <a:latin typeface="+mj-lt"/>
              </a:rPr>
              <a:t>Angew</a:t>
            </a:r>
            <a:r>
              <a:rPr lang="en-US" sz="2000" b="0" dirty="0">
                <a:solidFill>
                  <a:srgbClr val="800000"/>
                </a:solidFill>
                <a:latin typeface="+mj-lt"/>
              </a:rPr>
              <a:t>. Chem. Int. Edit.</a:t>
            </a:r>
            <a:r>
              <a:rPr lang="en-US" sz="2000" b="0" i="0" dirty="0">
                <a:solidFill>
                  <a:srgbClr val="800000"/>
                </a:solidFill>
                <a:latin typeface="+mj-lt"/>
              </a:rPr>
              <a:t> </a:t>
            </a:r>
            <a:r>
              <a:rPr lang="en-US" sz="2000" i="0" dirty="0">
                <a:solidFill>
                  <a:srgbClr val="800000"/>
                </a:solidFill>
                <a:latin typeface="+mj-lt"/>
              </a:rPr>
              <a:t>51</a:t>
            </a:r>
            <a:r>
              <a:rPr lang="en-US" sz="2000" b="0" i="0" dirty="0">
                <a:solidFill>
                  <a:srgbClr val="800000"/>
                </a:solidFill>
                <a:latin typeface="+mj-lt"/>
              </a:rPr>
              <a:t>, 9030</a:t>
            </a:r>
            <a:r>
              <a:rPr lang="de-DE" sz="2000" b="0" i="0" dirty="0" smtClean="0">
                <a:solidFill>
                  <a:srgbClr val="800000"/>
                </a:solidFill>
                <a:latin typeface="+mj-lt"/>
              </a:rPr>
              <a:t> (</a:t>
            </a:r>
            <a:r>
              <a:rPr lang="de-DE" sz="2000" b="0" i="0" dirty="0">
                <a:solidFill>
                  <a:srgbClr val="800000"/>
                </a:solidFill>
                <a:latin typeface="+mj-lt"/>
              </a:rPr>
              <a:t>2012)</a:t>
            </a:r>
            <a:endParaRPr lang="en-US" sz="2000" b="0" i="0" dirty="0" err="1" smtClean="0">
              <a:solidFill>
                <a:srgbClr val="8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50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81388" y="434975"/>
            <a:ext cx="7670424" cy="609600"/>
          </a:xfrm>
        </p:spPr>
        <p:txBody>
          <a:bodyPr/>
          <a:lstStyle/>
          <a:p>
            <a:r>
              <a:rPr lang="en-US" dirty="0" smtClean="0"/>
              <a:t>PDF analysis of in situ SnO</a:t>
            </a:r>
            <a:r>
              <a:rPr lang="en-US" baseline="-25000" dirty="0" smtClean="0"/>
              <a:t>2</a:t>
            </a:r>
            <a:r>
              <a:rPr lang="en-US" dirty="0" smtClean="0"/>
              <a:t> formation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4612" y="1146609"/>
            <a:ext cx="7510535" cy="16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>
              <a:spcBef>
                <a:spcPct val="18000"/>
              </a:spcBef>
              <a:buClrTx/>
              <a:buSzTx/>
              <a:buFontTx/>
              <a:buBlip>
                <a:blip r:embed="rId2"/>
              </a:buBlip>
              <a:defRPr/>
            </a:pP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in-situ studies of SnO</a:t>
            </a:r>
            <a:r>
              <a:rPr lang="en-US" sz="1600" b="0" i="0" kern="0" baseline="-25000" dirty="0">
                <a:solidFill>
                  <a:srgbClr val="003366"/>
                </a:solidFill>
                <a:latin typeface="Verdana"/>
                <a:cs typeface="Arial"/>
              </a:rPr>
              <a:t>2</a:t>
            </a: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 formation during hydrothermal synthesis,</a:t>
            </a:r>
          </a:p>
          <a:p>
            <a:pPr marL="342900" indent="-342900" defTabSz="914400">
              <a:spcBef>
                <a:spcPct val="18000"/>
              </a:spcBef>
              <a:buClrTx/>
              <a:buSzTx/>
              <a:buFontTx/>
              <a:buBlip>
                <a:blip r:embed="rId2"/>
              </a:buBlip>
              <a:defRPr/>
            </a:pP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PDF measured every 7 seconds at an synchrotron x-ray source</a:t>
            </a:r>
          </a:p>
          <a:p>
            <a:pPr marL="342900" indent="-342900" defTabSz="914400">
              <a:spcBef>
                <a:spcPct val="18000"/>
              </a:spcBef>
              <a:buClrTx/>
              <a:buSzTx/>
              <a:buFontTx/>
              <a:buBlip>
                <a:blip r:embed="rId2"/>
              </a:buBlip>
              <a:defRPr/>
            </a:pP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measured PDFs were fitted as a two-phase mixture of SnCl</a:t>
            </a:r>
            <a:r>
              <a:rPr lang="en-US" sz="1600" b="0" i="0" kern="0" baseline="-25000" dirty="0">
                <a:solidFill>
                  <a:srgbClr val="003366"/>
                </a:solidFill>
                <a:latin typeface="Verdana"/>
                <a:cs typeface="Arial"/>
              </a:rPr>
              <a:t>4</a:t>
            </a: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.2H</a:t>
            </a:r>
            <a:r>
              <a:rPr lang="en-US" sz="1600" b="0" i="0" kern="0" baseline="-25000" dirty="0">
                <a:solidFill>
                  <a:srgbClr val="003366"/>
                </a:solidFill>
                <a:latin typeface="Verdana"/>
                <a:cs typeface="Arial"/>
              </a:rPr>
              <a:t>2</a:t>
            </a: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O molecules and SnO</a:t>
            </a:r>
            <a:r>
              <a:rPr lang="en-US" sz="1600" b="0" i="0" kern="0" baseline="-25000" dirty="0">
                <a:solidFill>
                  <a:srgbClr val="003366"/>
                </a:solidFill>
                <a:latin typeface="Verdana"/>
                <a:cs typeface="Arial"/>
              </a:rPr>
              <a:t>2</a:t>
            </a: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 crystallites</a:t>
            </a:r>
          </a:p>
          <a:p>
            <a:pPr marL="342900" indent="-342900" defTabSz="914400">
              <a:spcBef>
                <a:spcPct val="18000"/>
              </a:spcBef>
              <a:buClrTx/>
              <a:buSzTx/>
              <a:buFontTx/>
              <a:buBlip>
                <a:blip r:embed="rId2"/>
              </a:buBlip>
              <a:defRPr/>
            </a:pPr>
            <a:r>
              <a:rPr lang="en-US" sz="1600" b="0" i="0" kern="0" dirty="0">
                <a:solidFill>
                  <a:srgbClr val="003366"/>
                </a:solidFill>
                <a:latin typeface="Verdana"/>
                <a:cs typeface="Arial"/>
              </a:rPr>
              <a:t>time dependence of the precursor-target ratios and the crystallite size</a:t>
            </a:r>
          </a:p>
        </p:txBody>
      </p:sp>
      <p:pic>
        <p:nvPicPr>
          <p:cNvPr id="43012" name="Picture 8" descr="figsno2twophaseg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8" y="2854325"/>
            <a:ext cx="546030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9" descr="jense_jacs12-Fig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49" y="2752725"/>
            <a:ext cx="4081477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 Box 14"/>
          <p:cNvSpPr txBox="1">
            <a:spLocks noChangeArrowheads="1"/>
          </p:cNvSpPr>
          <p:nvPr/>
        </p:nvSpPr>
        <p:spPr bwMode="auto">
          <a:xfrm>
            <a:off x="844148" y="6019800"/>
            <a:ext cx="5126775" cy="311150"/>
          </a:xfrm>
          <a:prstGeom prst="rect">
            <a:avLst/>
          </a:prstGeom>
          <a:noFill/>
          <a:ln w="63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fr-FR" b="0" i="0" dirty="0">
                <a:solidFill>
                  <a:srgbClr val="003366"/>
                </a:solidFill>
              </a:rPr>
              <a:t>K. M. Jensen, et al., J. Am. </a:t>
            </a:r>
            <a:r>
              <a:rPr lang="fr-FR" b="0" i="0" dirty="0" err="1">
                <a:solidFill>
                  <a:srgbClr val="003366"/>
                </a:solidFill>
              </a:rPr>
              <a:t>Chem</a:t>
            </a:r>
            <a:r>
              <a:rPr lang="fr-FR" b="0" i="0" dirty="0">
                <a:solidFill>
                  <a:srgbClr val="003366"/>
                </a:solidFill>
              </a:rPr>
              <a:t>. Soc., 134, 6785 (2012)</a:t>
            </a:r>
            <a:endParaRPr lang="en-GB" b="0" i="0" dirty="0">
              <a:solidFill>
                <a:srgbClr val="003366"/>
              </a:solidFill>
            </a:endParaRPr>
          </a:p>
        </p:txBody>
      </p:sp>
      <p:pic>
        <p:nvPicPr>
          <p:cNvPr id="43015" name="Picture 10" descr="sncl4o2-f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59" y="2863850"/>
            <a:ext cx="97137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Box 12"/>
          <p:cNvSpPr txBox="1">
            <a:spLocks noChangeArrowheads="1"/>
          </p:cNvSpPr>
          <p:nvPr/>
        </p:nvSpPr>
        <p:spPr bwMode="auto">
          <a:xfrm>
            <a:off x="6393856" y="3684588"/>
            <a:ext cx="81945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300" b="1">
                <a:solidFill>
                  <a:srgbClr val="FF0000"/>
                </a:solidFill>
              </a:rPr>
              <a:t>SnCl</a:t>
            </a:r>
            <a:r>
              <a:rPr lang="en-US" sz="1300" b="1" baseline="-25000">
                <a:solidFill>
                  <a:srgbClr val="FF0000"/>
                </a:solidFill>
              </a:rPr>
              <a:t>4</a:t>
            </a:r>
            <a:r>
              <a:rPr lang="en-US" sz="1300" b="1">
                <a:solidFill>
                  <a:srgbClr val="FF0000"/>
                </a:solidFill>
              </a:rPr>
              <a:t>O</a:t>
            </a:r>
            <a:r>
              <a:rPr lang="en-US" sz="1300" b="1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017" name="TextBox 13"/>
          <p:cNvSpPr txBox="1">
            <a:spLocks noChangeArrowheads="1"/>
          </p:cNvSpPr>
          <p:nvPr/>
        </p:nvSpPr>
        <p:spPr bwMode="auto">
          <a:xfrm>
            <a:off x="6393856" y="4087813"/>
            <a:ext cx="5902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300" b="1">
                <a:solidFill>
                  <a:srgbClr val="FF0000"/>
                </a:solidFill>
              </a:rPr>
              <a:t>SnO</a:t>
            </a:r>
            <a:r>
              <a:rPr lang="en-US" sz="1300" b="1" baseline="-2500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2" descr="Pavol Juh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0"/>
            <a:ext cx="1751012" cy="13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92" y="1295400"/>
            <a:ext cx="1168920" cy="141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Kirsten Marie Ørnsbjerg Jense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7" b="38129"/>
          <a:stretch/>
        </p:blipFill>
        <p:spPr bwMode="auto">
          <a:xfrm>
            <a:off x="7525053" y="1295400"/>
            <a:ext cx="1236359" cy="141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72200"/>
            <a:ext cx="9902825" cy="685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7412" y="1371600"/>
            <a:ext cx="5943601" cy="5029200"/>
          </a:xfrm>
        </p:spPr>
        <p:txBody>
          <a:bodyPr/>
          <a:lstStyle/>
          <a:p>
            <a:r>
              <a:rPr lang="en-US" sz="2000" dirty="0" err="1"/>
              <a:t>Christoffer</a:t>
            </a:r>
            <a:r>
              <a:rPr lang="en-US" sz="2000" dirty="0"/>
              <a:t> </a:t>
            </a:r>
            <a:r>
              <a:rPr lang="en-US" sz="2000" dirty="0" err="1"/>
              <a:t>Tyrsted</a:t>
            </a:r>
            <a:r>
              <a:rPr lang="en-US" sz="2000" dirty="0"/>
              <a:t>, Nina Lock, Kirsten M. \O. Jensen, </a:t>
            </a:r>
            <a:r>
              <a:rPr lang="en-US" sz="2000" dirty="0" err="1"/>
              <a:t>Mogens</a:t>
            </a:r>
            <a:r>
              <a:rPr lang="en-US" sz="2000" dirty="0"/>
              <a:t> Christensen, </a:t>
            </a:r>
            <a:r>
              <a:rPr lang="en-US" sz="2000" dirty="0" err="1"/>
              <a:t>Espen</a:t>
            </a:r>
            <a:r>
              <a:rPr lang="en-US" sz="2000" dirty="0"/>
              <a:t> D. </a:t>
            </a:r>
            <a:r>
              <a:rPr lang="en-US" sz="2000" dirty="0" err="1"/>
              <a:t>Bøjesen</a:t>
            </a:r>
            <a:r>
              <a:rPr lang="en-US" sz="2000" dirty="0"/>
              <a:t>, Hermann </a:t>
            </a:r>
            <a:r>
              <a:rPr lang="en-US" sz="2000" dirty="0" err="1"/>
              <a:t>Emerich</a:t>
            </a:r>
            <a:r>
              <a:rPr lang="en-US" sz="2000" dirty="0"/>
              <a:t>, Gavin Vaughan, Simon J. L. </a:t>
            </a:r>
            <a:r>
              <a:rPr lang="en-US" sz="2000" dirty="0" err="1"/>
              <a:t>Billinge</a:t>
            </a:r>
            <a:r>
              <a:rPr lang="en-US" sz="2000" dirty="0"/>
              <a:t> and Bo B. </a:t>
            </a:r>
            <a:r>
              <a:rPr lang="en-US" sz="2000" dirty="0" err="1"/>
              <a:t>Iversen</a:t>
            </a:r>
            <a:r>
              <a:rPr lang="en-US" sz="2000" dirty="0"/>
              <a:t>,  </a:t>
            </a:r>
            <a:r>
              <a:rPr lang="en-US" sz="2000" i="1" dirty="0" err="1"/>
              <a:t>IUCrJ</a:t>
            </a:r>
            <a:r>
              <a:rPr lang="en-US" sz="2000" i="1" dirty="0"/>
              <a:t>.</a:t>
            </a:r>
            <a:r>
              <a:rPr lang="en-US" sz="2000" dirty="0"/>
              <a:t> </a:t>
            </a:r>
            <a:r>
              <a:rPr lang="en-US" sz="2000" b="1" dirty="0"/>
              <a:t>1</a:t>
            </a:r>
            <a:r>
              <a:rPr lang="en-US" sz="2000" dirty="0"/>
              <a:t>, 165-171 (2014)</a:t>
            </a:r>
            <a:endParaRPr lang="en-US" i="1" dirty="0"/>
          </a:p>
          <a:p>
            <a:r>
              <a:rPr lang="en-US" dirty="0" smtClean="0"/>
              <a:t>Precursor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In-situ study of hydrothermal synthesis of </a:t>
            </a:r>
            <a:r>
              <a:rPr lang="en-US" dirty="0" err="1" smtClean="0"/>
              <a:t>yttria</a:t>
            </a:r>
            <a:r>
              <a:rPr lang="en-US" dirty="0" smtClean="0"/>
              <a:t>-stabilized zirconia nanoparticles</a:t>
            </a:r>
            <a:endParaRPr lang="en-US" dirty="0"/>
          </a:p>
        </p:txBody>
      </p:sp>
      <p:pic>
        <p:nvPicPr>
          <p:cNvPr id="4" name="Picture 3" descr="\\ad.nfit.au.dk\NFDFS\Users\cht05\Documents\Universitet\YSZ anden artikel\Artikel\Artikel for Nature\PDF raw and structures Natu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838200"/>
            <a:ext cx="32004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 bwMode="auto">
          <a:xfrm>
            <a:off x="150812" y="1981200"/>
            <a:ext cx="3200400" cy="25908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0812" y="4572000"/>
            <a:ext cx="3200400" cy="17526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pic>
        <p:nvPicPr>
          <p:cNvPr id="9" name="Picture 8" descr="\\ad.nfit.au.dk\NFDFS\Users\cht05\Documents\Universitet\YSZ anden artikel\Artikel\Artikel for Science\YSZ PDF II Natur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70"/>
          <a:stretch/>
        </p:blipFill>
        <p:spPr bwMode="auto">
          <a:xfrm>
            <a:off x="5580088" y="3048000"/>
            <a:ext cx="3562324" cy="358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/>
          <p:cNvSpPr/>
          <p:nvPr/>
        </p:nvSpPr>
        <p:spPr bwMode="auto">
          <a:xfrm>
            <a:off x="1979612" y="1219200"/>
            <a:ext cx="838200" cy="762000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04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72200"/>
            <a:ext cx="9902825" cy="685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7412" y="1447800"/>
            <a:ext cx="5943601" cy="5029200"/>
          </a:xfrm>
        </p:spPr>
        <p:txBody>
          <a:bodyPr/>
          <a:lstStyle/>
          <a:p>
            <a:r>
              <a:rPr lang="en-US" sz="2000" dirty="0" err="1"/>
              <a:t>Christoffer</a:t>
            </a:r>
            <a:r>
              <a:rPr lang="en-US" sz="2000" dirty="0"/>
              <a:t> </a:t>
            </a:r>
            <a:r>
              <a:rPr lang="en-US" sz="2000" dirty="0" err="1"/>
              <a:t>Tyrsted</a:t>
            </a:r>
            <a:r>
              <a:rPr lang="en-US" sz="2000" dirty="0"/>
              <a:t>, Nina Lock, Kirsten M. \O. Jensen, </a:t>
            </a:r>
            <a:r>
              <a:rPr lang="en-US" sz="2000" dirty="0" err="1"/>
              <a:t>Mogens</a:t>
            </a:r>
            <a:r>
              <a:rPr lang="en-US" sz="2000" dirty="0"/>
              <a:t> Christensen, </a:t>
            </a:r>
            <a:r>
              <a:rPr lang="en-US" sz="2000" dirty="0" err="1"/>
              <a:t>Espen</a:t>
            </a:r>
            <a:r>
              <a:rPr lang="en-US" sz="2000" dirty="0"/>
              <a:t> D. </a:t>
            </a:r>
            <a:r>
              <a:rPr lang="en-US" sz="2000" dirty="0" err="1"/>
              <a:t>Bøjesen</a:t>
            </a:r>
            <a:r>
              <a:rPr lang="en-US" sz="2000" dirty="0"/>
              <a:t>, Hermann </a:t>
            </a:r>
            <a:r>
              <a:rPr lang="en-US" sz="2000" dirty="0" err="1"/>
              <a:t>Emerich</a:t>
            </a:r>
            <a:r>
              <a:rPr lang="en-US" sz="2000" dirty="0"/>
              <a:t>, Gavin Vaughan, Simon J. L. </a:t>
            </a:r>
            <a:r>
              <a:rPr lang="en-US" sz="2000" dirty="0" err="1"/>
              <a:t>Billinge</a:t>
            </a:r>
            <a:r>
              <a:rPr lang="en-US" sz="2000" dirty="0"/>
              <a:t> and Bo B. </a:t>
            </a:r>
            <a:r>
              <a:rPr lang="en-US" sz="2000" dirty="0" err="1" smtClean="0"/>
              <a:t>Iversen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i="1" dirty="0" err="1"/>
              <a:t>IUCrJ</a:t>
            </a:r>
            <a:r>
              <a:rPr lang="en-US" sz="2000" i="1" dirty="0"/>
              <a:t>.</a:t>
            </a:r>
            <a:r>
              <a:rPr lang="en-US" sz="2000" dirty="0"/>
              <a:t> </a:t>
            </a:r>
            <a:r>
              <a:rPr lang="en-US" sz="2000" b="1" dirty="0"/>
              <a:t>1</a:t>
            </a:r>
            <a:r>
              <a:rPr lang="en-US" sz="2000" dirty="0"/>
              <a:t>, 165-171 (2014)</a:t>
            </a:r>
            <a:endParaRPr lang="en-US" i="1" dirty="0"/>
          </a:p>
          <a:p>
            <a:r>
              <a:rPr lang="en-US" dirty="0" smtClean="0"/>
              <a:t>Amorphous</a:t>
            </a:r>
          </a:p>
          <a:p>
            <a:pPr marL="0" indent="0">
              <a:buNone/>
            </a:pPr>
            <a:r>
              <a:rPr lang="en-US" dirty="0" err="1" smtClean="0"/>
              <a:t>intermdiate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9752013" cy="1447800"/>
          </a:xfrm>
        </p:spPr>
        <p:txBody>
          <a:bodyPr/>
          <a:lstStyle/>
          <a:p>
            <a:r>
              <a:rPr lang="en-US" dirty="0" smtClean="0"/>
              <a:t>In-situ study of hydrothermal synthesis of </a:t>
            </a:r>
            <a:r>
              <a:rPr lang="en-US" dirty="0" err="1"/>
              <a:t>yttria</a:t>
            </a:r>
            <a:r>
              <a:rPr lang="en-US" dirty="0"/>
              <a:t>-stabilized zirconia</a:t>
            </a:r>
            <a:r>
              <a:rPr lang="en-US" dirty="0" smtClean="0"/>
              <a:t> nanoparticles</a:t>
            </a:r>
            <a:endParaRPr lang="en-US" dirty="0"/>
          </a:p>
        </p:txBody>
      </p:sp>
      <p:pic>
        <p:nvPicPr>
          <p:cNvPr id="4" name="Picture 3" descr="\\ad.nfit.au.dk\NFDFS\Users\cht05\Documents\Universitet\YSZ anden artikel\Artikel\Artikel for Nature\PDF raw and structures Natu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838200"/>
            <a:ext cx="32004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 bwMode="auto">
          <a:xfrm>
            <a:off x="150812" y="838200"/>
            <a:ext cx="3200400" cy="11430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0812" y="4572000"/>
            <a:ext cx="3200400" cy="14478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50812" y="3276600"/>
            <a:ext cx="3200400" cy="12192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pic>
        <p:nvPicPr>
          <p:cNvPr id="12" name="Picture 11" descr="\\ad.nfit.au.dk\NFDFS\Users\cht05\Documents\Universitet\YSZ anden artikel\Artikel\Artikel for Science\Transformation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269723"/>
            <a:ext cx="4114800" cy="3531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72200"/>
            <a:ext cx="9902825" cy="685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7412" y="1371600"/>
            <a:ext cx="5943601" cy="5029200"/>
          </a:xfrm>
        </p:spPr>
        <p:txBody>
          <a:bodyPr/>
          <a:lstStyle/>
          <a:p>
            <a:r>
              <a:rPr lang="en-US" sz="2000" dirty="0" err="1"/>
              <a:t>Christoffer</a:t>
            </a:r>
            <a:r>
              <a:rPr lang="en-US" sz="2000" dirty="0"/>
              <a:t> </a:t>
            </a:r>
            <a:r>
              <a:rPr lang="en-US" sz="2000" dirty="0" err="1"/>
              <a:t>Tyrsted</a:t>
            </a:r>
            <a:r>
              <a:rPr lang="en-US" sz="2000" dirty="0"/>
              <a:t>, Nina Lock, Kirsten M. \O. Jensen, </a:t>
            </a:r>
            <a:r>
              <a:rPr lang="en-US" sz="2000" dirty="0" err="1"/>
              <a:t>Mogens</a:t>
            </a:r>
            <a:r>
              <a:rPr lang="en-US" sz="2000" dirty="0"/>
              <a:t> Christensen, </a:t>
            </a:r>
            <a:r>
              <a:rPr lang="en-US" sz="2000" dirty="0" err="1"/>
              <a:t>Espen</a:t>
            </a:r>
            <a:r>
              <a:rPr lang="en-US" sz="2000" dirty="0"/>
              <a:t> D. </a:t>
            </a:r>
            <a:r>
              <a:rPr lang="en-US" sz="2000" dirty="0" err="1"/>
              <a:t>Bøjesen</a:t>
            </a:r>
            <a:r>
              <a:rPr lang="en-US" sz="2000" dirty="0"/>
              <a:t>, Hermann </a:t>
            </a:r>
            <a:r>
              <a:rPr lang="en-US" sz="2000" dirty="0" err="1"/>
              <a:t>Emerich</a:t>
            </a:r>
            <a:r>
              <a:rPr lang="en-US" sz="2000" dirty="0"/>
              <a:t>, Gavin Vaughan, Simon J. L. </a:t>
            </a:r>
            <a:r>
              <a:rPr lang="en-US" sz="2000" dirty="0" err="1"/>
              <a:t>Billinge</a:t>
            </a:r>
            <a:r>
              <a:rPr lang="en-US" sz="2000" dirty="0"/>
              <a:t> and Bo B. </a:t>
            </a:r>
            <a:r>
              <a:rPr lang="en-US" sz="2000" dirty="0" err="1"/>
              <a:t>Iversen</a:t>
            </a:r>
            <a:r>
              <a:rPr lang="en-US" sz="2000" dirty="0"/>
              <a:t>, 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i="1" dirty="0" err="1"/>
              <a:t>IUCrJ</a:t>
            </a:r>
            <a:r>
              <a:rPr lang="en-US" sz="2000" i="1" dirty="0"/>
              <a:t>.</a:t>
            </a:r>
            <a:r>
              <a:rPr lang="en-US" sz="2000" dirty="0"/>
              <a:t> </a:t>
            </a:r>
            <a:r>
              <a:rPr lang="en-US" sz="2000" b="1" dirty="0"/>
              <a:t>1</a:t>
            </a:r>
            <a:r>
              <a:rPr lang="en-US" sz="2000" dirty="0"/>
              <a:t>, 165-171 (2014</a:t>
            </a:r>
            <a:r>
              <a:rPr lang="en-US" sz="2000" dirty="0" smtClean="0"/>
              <a:t>)</a:t>
            </a:r>
          </a:p>
          <a:p>
            <a:r>
              <a:rPr lang="en-US" dirty="0" err="1" smtClean="0"/>
              <a:t>Nanocrystalline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inal product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7" y="0"/>
            <a:ext cx="9902825" cy="1447800"/>
          </a:xfrm>
        </p:spPr>
        <p:txBody>
          <a:bodyPr/>
          <a:lstStyle/>
          <a:p>
            <a:r>
              <a:rPr lang="en-US" dirty="0" smtClean="0"/>
              <a:t>In-situ study of hydrothermal synthesis of </a:t>
            </a:r>
            <a:r>
              <a:rPr lang="en-US" dirty="0" err="1"/>
              <a:t>yttria</a:t>
            </a:r>
            <a:r>
              <a:rPr lang="en-US" dirty="0"/>
              <a:t>-stabilized zirconia </a:t>
            </a:r>
            <a:r>
              <a:rPr lang="en-US" dirty="0" smtClean="0"/>
              <a:t>nanoparticles</a:t>
            </a:r>
            <a:endParaRPr lang="en-US" dirty="0"/>
          </a:p>
        </p:txBody>
      </p:sp>
      <p:pic>
        <p:nvPicPr>
          <p:cNvPr id="4" name="Picture 3" descr="\\ad.nfit.au.dk\NFDFS\Users\cht05\Documents\Universitet\YSZ anden artikel\Artikel\Artikel for Nature\PDF raw and structures Natur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838200"/>
            <a:ext cx="32004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 bwMode="auto">
          <a:xfrm>
            <a:off x="150812" y="838199"/>
            <a:ext cx="3200400" cy="2431523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0812" y="4572000"/>
            <a:ext cx="3200400" cy="114300"/>
          </a:xfrm>
          <a:prstGeom prst="rect">
            <a:avLst/>
          </a:prstGeom>
          <a:solidFill>
            <a:srgbClr val="BFBFBF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pic>
        <p:nvPicPr>
          <p:cNvPr id="10" name="Picture 9" descr="\\ad.nfit.au.dk\NFDFS\Users\cht05\Documents\Universitet\YSZ anden artikel\Artikel\Artikel for Nature\YSZ PDF III Nature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3" b="41956"/>
          <a:stretch/>
        </p:blipFill>
        <p:spPr bwMode="auto">
          <a:xfrm>
            <a:off x="6475412" y="3968211"/>
            <a:ext cx="3276600" cy="254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\\ad.nfit.au.dk\NFDFS\Users\cht05\Documents\Universitet\YSZ anden artikel\Artikel\Artikel for Nature\YSZ PDF III Nature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6"/>
          <a:stretch/>
        </p:blipFill>
        <p:spPr bwMode="auto">
          <a:xfrm>
            <a:off x="3579812" y="4114801"/>
            <a:ext cx="2819400" cy="281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2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morphous and </a:t>
            </a:r>
            <a:r>
              <a:rPr lang="en-US" dirty="0" err="1" smtClean="0"/>
              <a:t>nanocrystalline</a:t>
            </a:r>
            <a:r>
              <a:rPr lang="en-US" dirty="0" smtClean="0"/>
              <a:t> organics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2209800"/>
            <a:ext cx="9525000" cy="457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dirty="0" smtClean="0"/>
              <a:t>system </a:t>
            </a:r>
            <a:r>
              <a:rPr lang="en-US" sz="3200" dirty="0"/>
              <a:t>of small </a:t>
            </a:r>
            <a:r>
              <a:rPr lang="en-US" sz="3200" dirty="0" smtClean="0"/>
              <a:t>molecules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Fingerprinting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phase quantification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modeling </a:t>
            </a:r>
            <a:r>
              <a:rPr lang="en-US" sz="2800" dirty="0"/>
              <a:t>molecular systems</a:t>
            </a:r>
          </a:p>
        </p:txBody>
      </p:sp>
    </p:spTree>
    <p:extLst>
      <p:ext uri="{BB962C8B-B14F-4D97-AF65-F5344CB8AC3E}">
        <p14:creationId xmlns:p14="http://schemas.microsoft.com/office/powerpoint/2010/main" val="4014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143000"/>
          </a:xfrm>
        </p:spPr>
        <p:txBody>
          <a:bodyPr/>
          <a:lstStyle/>
          <a:p>
            <a:r>
              <a:rPr lang="en-US" dirty="0" smtClean="0"/>
              <a:t>Solving structure of nanoparticles and molecular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3086" y="838200"/>
            <a:ext cx="3459738" cy="4838531"/>
          </a:xfrm>
        </p:spPr>
        <p:txBody>
          <a:bodyPr/>
          <a:lstStyle/>
          <a:p>
            <a:r>
              <a:rPr lang="en-US" dirty="0" smtClean="0"/>
              <a:t>Regular </a:t>
            </a:r>
            <a:r>
              <a:rPr lang="en-US" dirty="0" err="1" smtClean="0"/>
              <a:t>PDFgui</a:t>
            </a:r>
            <a:r>
              <a:rPr lang="en-US" dirty="0" smtClean="0"/>
              <a:t> fit gives peaks too sharp in high-r, too broad at low-r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Dragica</a:t>
            </a:r>
            <a:r>
              <a:rPr lang="en-US" dirty="0" smtClean="0"/>
              <a:t> </a:t>
            </a:r>
            <a:r>
              <a:rPr lang="en-US" dirty="0" err="1" smtClean="0"/>
              <a:t>Prill</a:t>
            </a:r>
            <a:r>
              <a:rPr lang="en-US" dirty="0"/>
              <a:t>, Martin </a:t>
            </a:r>
            <a:r>
              <a:rPr lang="en-US" dirty="0" smtClean="0"/>
              <a:t>Schmidt and </a:t>
            </a:r>
            <a:r>
              <a:rPr lang="en-US" dirty="0" err="1" smtClean="0"/>
              <a:t>Juhas</a:t>
            </a:r>
            <a:r>
              <a:rPr lang="en-US" dirty="0" smtClean="0"/>
              <a:t>, </a:t>
            </a:r>
          </a:p>
          <a:p>
            <a:r>
              <a:rPr lang="en-US" sz="2000" dirty="0" err="1" smtClean="0"/>
              <a:t>Prill</a:t>
            </a:r>
            <a:r>
              <a:rPr lang="en-US" sz="2000" dirty="0"/>
              <a:t>, </a:t>
            </a:r>
            <a:r>
              <a:rPr lang="en-US" sz="2000" dirty="0" err="1" smtClean="0"/>
              <a:t>Juhás</a:t>
            </a:r>
            <a:r>
              <a:rPr lang="en-US" sz="2000" dirty="0"/>
              <a:t>, </a:t>
            </a:r>
            <a:r>
              <a:rPr lang="en-US" sz="2000" dirty="0" smtClean="0"/>
              <a:t>Schmidt </a:t>
            </a:r>
            <a:r>
              <a:rPr lang="en-US" sz="2000" dirty="0"/>
              <a:t>and </a:t>
            </a:r>
            <a:r>
              <a:rPr lang="en-US" sz="2000" dirty="0" smtClean="0"/>
              <a:t>S.J.L.B.,</a:t>
            </a:r>
            <a:r>
              <a:rPr lang="en-US" sz="2000" dirty="0"/>
              <a:t> </a:t>
            </a:r>
            <a:r>
              <a:rPr lang="it-IT" sz="2000" i="1" dirty="0"/>
              <a:t>J. Appl. Crystallogr.</a:t>
            </a:r>
            <a:r>
              <a:rPr lang="it-IT" sz="2000" dirty="0"/>
              <a:t> </a:t>
            </a:r>
            <a:r>
              <a:rPr lang="it-IT" sz="2000" b="1" dirty="0"/>
              <a:t>48</a:t>
            </a:r>
            <a:r>
              <a:rPr lang="it-IT" sz="2000" dirty="0"/>
              <a:t>, 171-178 (2015)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293125"/>
            <a:ext cx="6292274" cy="47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62" name="Picture 2" descr="http://web.uni-frankfurt.de/fb14/Anorg_Chem/AK_Schmidt/pix/d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1" y="4891150"/>
            <a:ext cx="1446213" cy="19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4" name="Picture 4" descr="See original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9" r="22685"/>
          <a:stretch/>
        </p:blipFill>
        <p:spPr bwMode="auto">
          <a:xfrm>
            <a:off x="6825653" y="4891150"/>
            <a:ext cx="1630957" cy="2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6" name="Picture 6" descr="http://web.uni-frankfurt.de/fb14/Anorg_Chem/AK_Schmidt/schmidt/m.schmid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11286" r="20506" b="21346"/>
          <a:stretch/>
        </p:blipFill>
        <p:spPr bwMode="auto">
          <a:xfrm>
            <a:off x="6917114" y="4917389"/>
            <a:ext cx="1523998" cy="19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8" name="Picture 8" descr="See 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3" t="5038" r="38024" b="10572"/>
          <a:stretch/>
        </p:blipFill>
        <p:spPr bwMode="auto">
          <a:xfrm>
            <a:off x="5424109" y="4896224"/>
            <a:ext cx="1473315" cy="200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1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 of molecular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487" y="1031144"/>
            <a:ext cx="4172337" cy="48362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Workaround using DSE + RSC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molecule PDF using DSE (a)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crystal structure using RSC (b)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molecule using DSE but with crystal structure ADPs (c)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Determine inter-molecular correlation from (b)-(c)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(a) and (d) to get full pattern (e)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219200"/>
            <a:ext cx="5579676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3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0916" y="1559656"/>
            <a:ext cx="3924584" cy="4572000"/>
          </a:xfrm>
        </p:spPr>
        <p:txBody>
          <a:bodyPr/>
          <a:lstStyle/>
          <a:p>
            <a:r>
              <a:rPr lang="en-US" dirty="0" smtClean="0"/>
              <a:t>Result is excellent fit over whole range</a:t>
            </a:r>
          </a:p>
          <a:p>
            <a:r>
              <a:rPr lang="en-US" dirty="0" err="1"/>
              <a:t>Dragica</a:t>
            </a:r>
            <a:r>
              <a:rPr lang="en-US" dirty="0"/>
              <a:t> </a:t>
            </a:r>
            <a:r>
              <a:rPr lang="en-US" dirty="0" err="1"/>
              <a:t>Prill</a:t>
            </a:r>
            <a:r>
              <a:rPr lang="en-US" dirty="0"/>
              <a:t>, Pavol </a:t>
            </a:r>
            <a:r>
              <a:rPr lang="en-US" dirty="0" err="1"/>
              <a:t>Juhás</a:t>
            </a:r>
            <a:r>
              <a:rPr lang="en-US" dirty="0"/>
              <a:t>, Martin U. Schmidt and SJLB </a:t>
            </a:r>
            <a:r>
              <a:rPr lang="en-US" i="1" dirty="0"/>
              <a:t>J. Appl. </a:t>
            </a:r>
            <a:r>
              <a:rPr lang="en-US" i="1" dirty="0" err="1"/>
              <a:t>Crystallogr</a:t>
            </a:r>
            <a:r>
              <a:rPr lang="en-US" i="1" dirty="0"/>
              <a:t>.</a:t>
            </a:r>
            <a:r>
              <a:rPr lang="en-US" dirty="0"/>
              <a:t> </a:t>
            </a:r>
            <a:r>
              <a:rPr lang="en-US" b="1" dirty="0"/>
              <a:t>48</a:t>
            </a:r>
            <a:r>
              <a:rPr lang="en-US" dirty="0"/>
              <a:t>, 171-178 (2015)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21" y="1524000"/>
            <a:ext cx="58209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this prediction:</a:t>
            </a:r>
            <a:br>
              <a:rPr lang="en-US" dirty="0" smtClean="0"/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Measure X-ray diffraction data (in the form of an atomic pair distribution function (PDF))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764" r="-11764"/>
          <a:stretch>
            <a:fillRect/>
          </a:stretch>
        </p:blipFill>
        <p:spPr>
          <a:xfrm>
            <a:off x="-371143" y="1417638"/>
            <a:ext cx="8005911" cy="4065558"/>
          </a:xfrm>
        </p:spPr>
      </p:pic>
      <p:sp>
        <p:nvSpPr>
          <p:cNvPr id="3" name="TextBox 2"/>
          <p:cNvSpPr txBox="1"/>
          <p:nvPr/>
        </p:nvSpPr>
        <p:spPr>
          <a:xfrm>
            <a:off x="6664269" y="4902875"/>
            <a:ext cx="3240143" cy="2031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0" i="0" dirty="0" smtClean="0">
                <a:solidFill>
                  <a:schemeClr val="bg2">
                    <a:lumMod val="50000"/>
                  </a:schemeClr>
                </a:solidFill>
              </a:rPr>
              <a:t>Refinement:</a:t>
            </a:r>
          </a:p>
          <a:p>
            <a:r>
              <a:rPr lang="en-US" sz="1800" b="0" i="0" dirty="0" smtClean="0">
                <a:solidFill>
                  <a:schemeClr val="bg2">
                    <a:lumMod val="50000"/>
                  </a:schemeClr>
                </a:solidFill>
              </a:rPr>
              <a:t>	Expansion factor</a:t>
            </a:r>
          </a:p>
          <a:p>
            <a:r>
              <a:rPr lang="en-US" sz="1800" b="0" i="0" dirty="0" smtClean="0">
                <a:solidFill>
                  <a:schemeClr val="bg2">
                    <a:lumMod val="50000"/>
                  </a:schemeClr>
                </a:solidFill>
              </a:rPr>
              <a:t>	Thermal parameters for core</a:t>
            </a:r>
          </a:p>
          <a:p>
            <a:r>
              <a:rPr lang="en-US" sz="1800" b="0" i="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1800" b="0" i="0" dirty="0" smtClean="0">
                <a:solidFill>
                  <a:schemeClr val="bg2">
                    <a:lumMod val="50000"/>
                  </a:schemeClr>
                </a:solidFill>
              </a:rPr>
              <a:t>Thermal parameters for surface</a:t>
            </a:r>
          </a:p>
          <a:p>
            <a:r>
              <a:rPr lang="en-US" sz="1800" b="0" i="0" dirty="0" smtClean="0">
                <a:solidFill>
                  <a:schemeClr val="bg2">
                    <a:lumMod val="50000"/>
                  </a:schemeClr>
                </a:solidFill>
              </a:rPr>
              <a:t>	Correlated 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8012" y="1600200"/>
            <a:ext cx="37338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0" i="0" dirty="0" smtClean="0">
              <a:solidFill>
                <a:srgbClr val="003366"/>
              </a:solidFill>
              <a:latin typeface="+mj-lt"/>
            </a:endParaRP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PDF simulated from DFT prediction</a:t>
            </a:r>
          </a:p>
          <a:p>
            <a:endParaRPr lang="en-US" b="0" i="0" dirty="0" smtClean="0">
              <a:solidFill>
                <a:srgbClr val="00336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5812" y="3276600"/>
            <a:ext cx="3733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Blue:Measured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PDF</a:t>
            </a:r>
          </a:p>
          <a:p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Red:best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fit of DFT model</a:t>
            </a:r>
          </a:p>
        </p:txBody>
      </p:sp>
      <p:sp>
        <p:nvSpPr>
          <p:cNvPr id="8" name="Bent Arrow 7"/>
          <p:cNvSpPr/>
          <p:nvPr/>
        </p:nvSpPr>
        <p:spPr bwMode="auto">
          <a:xfrm rot="5400000" flipV="1">
            <a:off x="3579812" y="2247900"/>
            <a:ext cx="685800" cy="914400"/>
          </a:xfrm>
          <a:prstGeom prst="ben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9" name="Bent Arrow 8"/>
          <p:cNvSpPr/>
          <p:nvPr/>
        </p:nvSpPr>
        <p:spPr bwMode="auto">
          <a:xfrm rot="5400000" flipV="1">
            <a:off x="5065712" y="3390900"/>
            <a:ext cx="685800" cy="914400"/>
          </a:xfrm>
          <a:prstGeom prst="ben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1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Update: Structure solution of molecular materials now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2" y="1295400"/>
            <a:ext cx="4764088" cy="4572000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yobjcryst</a:t>
            </a:r>
            <a:r>
              <a:rPr lang="en-US" dirty="0" smtClean="0"/>
              <a:t> wraps functionality from </a:t>
            </a:r>
            <a:r>
              <a:rPr lang="en-US" dirty="0" err="1" smtClean="0"/>
              <a:t>ObjCryst</a:t>
            </a:r>
            <a:r>
              <a:rPr lang="en-US" dirty="0" smtClean="0"/>
              <a:t>++ (Favre-</a:t>
            </a:r>
            <a:r>
              <a:rPr lang="en-US" dirty="0" err="1" smtClean="0"/>
              <a:t>Nicolin</a:t>
            </a:r>
            <a:r>
              <a:rPr lang="en-US" dirty="0" smtClean="0"/>
              <a:t> and </a:t>
            </a:r>
            <a:r>
              <a:rPr lang="en-US" dirty="0" err="1" smtClean="0"/>
              <a:t>Cerny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Rigid body constraints and quaternions to describe spatial orientations of molecules</a:t>
            </a:r>
          </a:p>
          <a:p>
            <a:r>
              <a:rPr lang="en-US" dirty="0" err="1" smtClean="0"/>
              <a:t>Napthalene</a:t>
            </a:r>
            <a:r>
              <a:rPr lang="en-US" dirty="0" smtClean="0"/>
              <a:t>, P1, Z=2</a:t>
            </a:r>
          </a:p>
          <a:p>
            <a:r>
              <a:rPr lang="en-US" dirty="0" smtClean="0"/>
              <a:t>Blue is single crystal structure, red is PDF derived structure</a:t>
            </a:r>
          </a:p>
          <a:p>
            <a:r>
              <a:rPr lang="en-US" dirty="0" err="1"/>
              <a:t>Dragica</a:t>
            </a:r>
            <a:r>
              <a:rPr lang="en-US" dirty="0"/>
              <a:t> </a:t>
            </a:r>
            <a:r>
              <a:rPr lang="en-US" dirty="0" err="1"/>
              <a:t>Prill</a:t>
            </a:r>
            <a:r>
              <a:rPr lang="en-US" dirty="0"/>
              <a:t>, </a:t>
            </a:r>
            <a:r>
              <a:rPr lang="en-US" dirty="0" err="1"/>
              <a:t>Pavol</a:t>
            </a:r>
            <a:r>
              <a:rPr lang="en-US" dirty="0"/>
              <a:t> </a:t>
            </a:r>
            <a:r>
              <a:rPr lang="en-US" dirty="0" err="1"/>
              <a:t>Juhás</a:t>
            </a:r>
            <a:r>
              <a:rPr lang="en-US" dirty="0"/>
              <a:t>, S. J. L. </a:t>
            </a:r>
            <a:r>
              <a:rPr lang="en-US" dirty="0" err="1"/>
              <a:t>Billinge</a:t>
            </a:r>
            <a:r>
              <a:rPr lang="en-US" dirty="0"/>
              <a:t> and Martin U. Schmidt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i="1" dirty="0" err="1"/>
              <a:t>Acta</a:t>
            </a:r>
            <a:r>
              <a:rPr lang="en-US" i="1" dirty="0"/>
              <a:t> </a:t>
            </a:r>
            <a:r>
              <a:rPr lang="en-US" i="1" dirty="0" err="1"/>
              <a:t>Crystallogr</a:t>
            </a:r>
            <a:r>
              <a:rPr lang="en-US" i="1" dirty="0"/>
              <a:t>. A</a:t>
            </a:r>
            <a:r>
              <a:rPr lang="en-US" dirty="0"/>
              <a:t> </a:t>
            </a:r>
            <a:r>
              <a:rPr lang="en-US" b="1" dirty="0"/>
              <a:t>72</a:t>
            </a:r>
            <a:r>
              <a:rPr lang="en-US" dirty="0"/>
              <a:t>, 62-72 (2016)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143001"/>
            <a:ext cx="395149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038600"/>
            <a:ext cx="2831124" cy="279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114320"/>
            <a:ext cx="3875290" cy="288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4" y="3967916"/>
            <a:ext cx="2973186" cy="293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throughput allows spatially resolved tomographic imaging</a:t>
            </a:r>
          </a:p>
        </p:txBody>
      </p:sp>
      <p:pic>
        <p:nvPicPr>
          <p:cNvPr id="4" name="Content Placeholder 3" descr="fiogure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57400"/>
            <a:ext cx="4799012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9012" y="1234619"/>
            <a:ext cx="495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Experiments on ID15 at ESRF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Pt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PtO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 nanoparticle catalyst on a </a:t>
            </a:r>
            <a:r>
              <a:rPr lang="en-US" b="0" i="0" dirty="0" smtClean="0">
                <a:solidFill>
                  <a:srgbClr val="003366"/>
                </a:solidFill>
                <a:cs typeface="Calibri" pitchFamily="34" charset="0"/>
              </a:rPr>
              <a:t>g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-alumina support in a flow rig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Have a fully </a:t>
            </a: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refinable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 PDF in every pixel of the image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Large particle size in a shell around the rim, small particle size and much lower density in the middle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=&gt; Spatially resolved, time resolved nanostructure studies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S. 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D. M. Jacques, 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Di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Michiel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SJLB et al. </a:t>
            </a:r>
            <a:r>
              <a:rPr lang="en-US" sz="2000" b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Nat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Commun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 </a:t>
            </a:r>
            <a:r>
              <a:rPr lang="en-US" sz="200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2536 (2013)</a:t>
            </a:r>
            <a:endParaRPr lang="en-US" sz="2000" b="0" i="0" dirty="0" smtClean="0">
              <a:solidFill>
                <a:schemeClr val="bg2">
                  <a:lumMod val="50000"/>
                </a:schemeClr>
              </a:solidFill>
              <a:latin typeface="+mj-lt"/>
              <a:cs typeface="Calibri" pitchFamily="34" charset="0"/>
            </a:endParaRPr>
          </a:p>
          <a:p>
            <a:endParaRPr lang="en-US" sz="2000" b="0" i="0" dirty="0" smtClean="0">
              <a:solidFill>
                <a:srgbClr val="003366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C:\Users\Simon\Desktop\PDF_NEW\PDF_supp_newfigS2_version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600200"/>
            <a:ext cx="41910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7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Batteries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1"/>
          <a:stretch/>
        </p:blipFill>
        <p:spPr bwMode="auto">
          <a:xfrm>
            <a:off x="227012" y="1219200"/>
            <a:ext cx="9525000" cy="250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612" y="5029200"/>
            <a:ext cx="7924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10,000 2D datasets per image, 30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mins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per image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~10Tb/day</a:t>
            </a:r>
          </a:p>
          <a:p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Jensen,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Corr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Di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Michiel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SJLB et al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.,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J.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Electrochem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 Soc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. (2015)</a:t>
            </a:r>
          </a:p>
        </p:txBody>
      </p:sp>
      <p:pic>
        <p:nvPicPr>
          <p:cNvPr id="5" name="Content Placeholder 3" descr="fiogure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18012" y="1219200"/>
            <a:ext cx="5181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Content Placeholder 5"/>
          <p:cNvPicPr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1" b="82435" l="45956" r="61152">
                        <a14:foregroundMark x1="55025" y1="13562" x2="55025" y2="13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/>
        </p:blipFill>
        <p:spPr bwMode="auto">
          <a:xfrm>
            <a:off x="531812" y="2438400"/>
            <a:ext cx="5791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4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865812" cy="1447800"/>
          </a:xfrm>
        </p:spPr>
        <p:txBody>
          <a:bodyPr/>
          <a:lstStyle/>
          <a:p>
            <a:r>
              <a:rPr lang="en-US" dirty="0" smtClean="0"/>
              <a:t>Thin film PDF at normal incidence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022" y="1559656"/>
            <a:ext cx="185219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Jensen,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Iversen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, Johnson,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Dooryhee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SJLB et al.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IUCrJ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2015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460" name="Picture 4" descr="[Fig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" y="1143000"/>
            <a:ext cx="415851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[Figure 3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76200"/>
            <a:ext cx="3809308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[Figure 4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9"/>
          <a:stretch/>
        </p:blipFill>
        <p:spPr bwMode="auto">
          <a:xfrm>
            <a:off x="150812" y="4193991"/>
            <a:ext cx="4805363" cy="27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7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SNEM: Scanning Nanostructure Electron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134" y="996854"/>
            <a:ext cx="1960563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ZrNiAlCu</a:t>
            </a:r>
            <a:r>
              <a:rPr lang="en-US" sz="2000" dirty="0" smtClean="0"/>
              <a:t> BMG sandwiched between crystalline Nickel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dirty="0" smtClean="0"/>
              <a:t>Work of Yevgeny </a:t>
            </a:r>
            <a:r>
              <a:rPr lang="en-US" sz="1800" dirty="0" err="1" smtClean="0"/>
              <a:t>Rakita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Collaboration with </a:t>
            </a:r>
            <a:r>
              <a:rPr lang="en-US" sz="1800" dirty="0" err="1" smtClean="0"/>
              <a:t>Partha</a:t>
            </a:r>
            <a:r>
              <a:rPr lang="en-US" sz="1800" dirty="0" smtClean="0"/>
              <a:t> Das and </a:t>
            </a:r>
            <a:r>
              <a:rPr lang="en-US" sz="1800" dirty="0" err="1" smtClean="0"/>
              <a:t>Mitra</a:t>
            </a:r>
            <a:r>
              <a:rPr lang="en-US" sz="1800" dirty="0" smtClean="0"/>
              <a:t> </a:t>
            </a:r>
            <a:r>
              <a:rPr lang="en-US" sz="1800" dirty="0" err="1" smtClean="0"/>
              <a:t>Tehari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Few nm spatial resolution maps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54"/>
            <a:ext cx="7715250" cy="57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3330" y="609600"/>
            <a:ext cx="4114801" cy="4572000"/>
          </a:xfrm>
        </p:spPr>
        <p:txBody>
          <a:bodyPr/>
          <a:lstStyle/>
          <a:p>
            <a:r>
              <a:rPr lang="en-US" dirty="0" smtClean="0"/>
              <a:t>Cuts across the BMG</a:t>
            </a:r>
          </a:p>
          <a:p>
            <a:r>
              <a:rPr lang="en-US" dirty="0" smtClean="0"/>
              <a:t>Ni in the interface has become </a:t>
            </a:r>
            <a:r>
              <a:rPr lang="en-US" dirty="0" err="1" smtClean="0"/>
              <a:t>amorphized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Extracting partial PDFs using non-negative </a:t>
            </a:r>
            <a:r>
              <a:rPr lang="en-US" dirty="0"/>
              <a:t>m</a:t>
            </a:r>
            <a:r>
              <a:rPr lang="en-US" dirty="0" smtClean="0"/>
              <a:t>atrix factorization (NMF)</a:t>
            </a:r>
          </a:p>
          <a:p>
            <a:r>
              <a:rPr lang="en-US" dirty="0" smtClean="0"/>
              <a:t>Reveals regions of chemical short-range order in the glass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" y="207783"/>
            <a:ext cx="5340601" cy="2784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2" y="2992617"/>
            <a:ext cx="5237101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mPDF</a:t>
            </a:r>
            <a:r>
              <a:rPr lang="en-US" dirty="0" smtClean="0"/>
              <a:t>: PDF of short-range magnetic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5562600"/>
            <a:ext cx="9525000" cy="9144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Benjamin 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Frandsen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Xiaohao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Yang and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Simon J.L.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Billinge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  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Acta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Crystallogr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. 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70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3-11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2014).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36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066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67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41" y="1447800"/>
            <a:ext cx="265977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67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731307"/>
            <a:ext cx="2785155" cy="329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812" y="0"/>
            <a:ext cx="5559425" cy="1447800"/>
          </a:xfrm>
        </p:spPr>
        <p:txBody>
          <a:bodyPr/>
          <a:lstStyle/>
          <a:p>
            <a:r>
              <a:rPr lang="en-US" dirty="0" err="1" smtClean="0"/>
              <a:t>MnO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" y="61262"/>
            <a:ext cx="4259874" cy="6263338"/>
          </a:xfrm>
        </p:spPr>
      </p:pic>
      <p:sp>
        <p:nvSpPr>
          <p:cNvPr id="5" name="TextBox 4"/>
          <p:cNvSpPr txBox="1"/>
          <p:nvPr/>
        </p:nvSpPr>
        <p:spPr>
          <a:xfrm>
            <a:off x="4113211" y="1143000"/>
            <a:ext cx="57896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Top: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Blue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measured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nPDF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signal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Red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(top) calculated structural PDF</a:t>
            </a:r>
          </a:p>
          <a:p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Btm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Blue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difference between </a:t>
            </a:r>
          </a:p>
          <a:p>
            <a:r>
              <a:rPr lang="en-US" b="0" i="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nPDFsignal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and calculated </a:t>
            </a:r>
          </a:p>
          <a:p>
            <a:r>
              <a:rPr lang="en-US" b="0" i="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structural PDF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Red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calculated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mPDF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for AF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MnO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</a:t>
            </a:r>
          </a:p>
          <a:p>
            <a:endParaRPr lang="en-US" b="0" i="0" dirty="0">
              <a:solidFill>
                <a:srgbClr val="003366"/>
              </a:solidFill>
              <a:latin typeface="+mj-lt"/>
            </a:endParaRP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Benjamin A.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Frandsen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M.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Brunelli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K. Page, Y. J.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Uemura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Julie B. Staunton, SJLB, 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arXiv:1512.06270.</a:t>
            </a:r>
          </a:p>
          <a:p>
            <a:endParaRPr lang="en-US" b="0" i="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b="0" i="0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Frandsen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, SJLB, </a:t>
            </a:r>
            <a:r>
              <a:rPr lang="en-US" b="0" i="0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Acta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Crystallogr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A 71, 325-334 (2015)</a:t>
            </a:r>
            <a:endParaRPr lang="en-US" b="0" i="0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endParaRPr lang="en-US" b="0" i="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endParaRPr lang="en-US" b="0" i="0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15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821" y="0"/>
            <a:ext cx="5561004" cy="1447800"/>
          </a:xfrm>
        </p:spPr>
        <p:txBody>
          <a:bodyPr/>
          <a:lstStyle/>
          <a:p>
            <a:r>
              <a:rPr lang="en-US" dirty="0" smtClean="0"/>
              <a:t>Understanding magnetism from short-range correlations in the </a:t>
            </a:r>
            <a:r>
              <a:rPr lang="en-US" dirty="0" err="1" smtClean="0"/>
              <a:t>mPDF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413" y="1295400"/>
            <a:ext cx="5486400" cy="4572000"/>
          </a:xfrm>
        </p:spPr>
        <p:txBody>
          <a:bodyPr/>
          <a:lstStyle/>
          <a:p>
            <a:r>
              <a:rPr lang="en-US" dirty="0" smtClean="0"/>
              <a:t>Magnetic fluctuations above T</a:t>
            </a:r>
            <a:r>
              <a:rPr lang="en-US" baseline="-25000" dirty="0" smtClean="0"/>
              <a:t>N</a:t>
            </a:r>
            <a:r>
              <a:rPr lang="en-US" dirty="0" smtClean="0"/>
              <a:t> are </a:t>
            </a:r>
            <a:r>
              <a:rPr lang="en-US" dirty="0" err="1" smtClean="0"/>
              <a:t>signficantly</a:t>
            </a:r>
            <a:r>
              <a:rPr lang="en-US" dirty="0" smtClean="0"/>
              <a:t> different from the low-temperature ordered structure (dashed red curve)</a:t>
            </a:r>
          </a:p>
          <a:p>
            <a:r>
              <a:rPr lang="en-US" dirty="0" smtClean="0"/>
              <a:t>Comparing competing models from DFT</a:t>
            </a:r>
          </a:p>
          <a:p>
            <a:pPr lvl="1"/>
            <a:r>
              <a:rPr lang="en-US" dirty="0" err="1" smtClean="0"/>
              <a:t>Superexchange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only: self-interaction-corrected (SIC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 local spin density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approximation in the disordered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local moment" (DLM) approach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Significant amount of direct exchange between </a:t>
            </a:r>
            <a:r>
              <a:rPr lang="en-US" dirty="0" err="1" smtClean="0"/>
              <a:t>Mn</a:t>
            </a:r>
            <a:r>
              <a:rPr lang="en-US" dirty="0" smtClean="0"/>
              <a:t>: tight binding</a:t>
            </a:r>
          </a:p>
          <a:p>
            <a:r>
              <a:rPr lang="en-US" dirty="0" smtClean="0"/>
              <a:t>Black: </a:t>
            </a:r>
            <a:r>
              <a:rPr lang="en-US" dirty="0" err="1" smtClean="0"/>
              <a:t>superexchange</a:t>
            </a:r>
            <a:r>
              <a:rPr lang="en-US" dirty="0" smtClean="0"/>
              <a:t> only</a:t>
            </a:r>
          </a:p>
          <a:p>
            <a:r>
              <a:rPr lang="en-US" dirty="0" smtClean="0"/>
              <a:t>Dashed Blue: SE + direct exchange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8" y="304800"/>
            <a:ext cx="438276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7086600" cy="4572000"/>
          </a:xfrm>
          <a:noFill/>
          <a:ln/>
        </p:spPr>
        <p:txBody>
          <a:bodyPr/>
          <a:lstStyle/>
          <a:p>
            <a:pPr marL="457200" indent="-457200"/>
            <a:r>
              <a:rPr lang="en-US" sz="2000" dirty="0" smtClean="0"/>
              <a:t>Many of society’s toughest challenges require complex materials.</a:t>
            </a:r>
          </a:p>
          <a:p>
            <a:pPr marL="457200" indent="-457200"/>
            <a:endParaRPr lang="en-US" sz="2000" dirty="0" smtClean="0"/>
          </a:p>
          <a:p>
            <a:pPr marL="457200" indent="-457200"/>
            <a:endParaRPr lang="en-US" sz="2000" dirty="0" smtClean="0"/>
          </a:p>
          <a:p>
            <a:pPr marL="457200" indent="-457200"/>
            <a:r>
              <a:rPr lang="en-US" sz="2000" dirty="0" smtClean="0"/>
              <a:t>Complex materials characterization present some of our toughest experimental and theoretical challenges</a:t>
            </a:r>
          </a:p>
          <a:p>
            <a:pPr marL="457200" indent="-457200"/>
            <a:endParaRPr lang="en-US" sz="2000" dirty="0" smtClean="0"/>
          </a:p>
          <a:p>
            <a:pPr marL="457200" indent="-457200"/>
            <a:endParaRPr lang="en-US" sz="2000" dirty="0" smtClean="0"/>
          </a:p>
          <a:p>
            <a:pPr marL="457200" indent="-457200"/>
            <a:r>
              <a:rPr lang="en-US" sz="2000" dirty="0" smtClean="0"/>
              <a:t>In general</a:t>
            </a:r>
            <a:r>
              <a:rPr lang="en-US" sz="2000" dirty="0" smtClean="0">
                <a:solidFill>
                  <a:srgbClr val="800000"/>
                </a:solidFill>
              </a:rPr>
              <a:t>, complex modeling </a:t>
            </a:r>
            <a:r>
              <a:rPr lang="en-US" sz="2000" dirty="0" smtClean="0"/>
              <a:t>solutions (combining multiple diverse information sources in a structure solution) will be needed to solve these problems</a:t>
            </a:r>
            <a:endParaRPr lang="en-US" sz="18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3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7161212" cy="1447800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2"/>
          <a:stretch/>
        </p:blipFill>
        <p:spPr bwMode="auto">
          <a:xfrm>
            <a:off x="7439185" y="24539"/>
            <a:ext cx="2463639" cy="387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8085" name="Picture 5"/>
          <p:cNvPicPr>
            <a:picLocks noChangeAspect="1" noChangeArrowheads="1"/>
          </p:cNvPicPr>
          <p:nvPr/>
        </p:nvPicPr>
        <p:blipFill>
          <a:blip r:embed="rId3" cstate="print"/>
          <a:srcRect l="16667" r="16667"/>
          <a:stretch>
            <a:fillRect/>
          </a:stretch>
        </p:blipFill>
        <p:spPr bwMode="auto">
          <a:xfrm>
            <a:off x="7718425" y="3581400"/>
            <a:ext cx="2184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38086" name="Rectangle 6"/>
          <p:cNvSpPr>
            <a:spLocks noChangeArrowheads="1"/>
          </p:cNvSpPr>
          <p:nvPr/>
        </p:nvSpPr>
        <p:spPr bwMode="auto">
          <a:xfrm>
            <a:off x="0" y="60198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</a:pPr>
            <a:endParaRPr lang="en-US" sz="1800" b="0" i="0" dirty="0">
              <a:solidFill>
                <a:srgbClr val="003366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26" y="274638"/>
            <a:ext cx="939248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MD6441 structure: 144 gold atoms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6004" t="31752" r="-56004"/>
          <a:stretch/>
        </p:blipFill>
        <p:spPr>
          <a:xfrm>
            <a:off x="-788210" y="1461804"/>
            <a:ext cx="14482300" cy="5019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2088"/>
          <a:stretch/>
        </p:blipFill>
        <p:spPr>
          <a:xfrm>
            <a:off x="495142" y="1417639"/>
            <a:ext cx="2502098" cy="2389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8899"/>
          <a:stretch/>
        </p:blipFill>
        <p:spPr>
          <a:xfrm>
            <a:off x="231827" y="3824801"/>
            <a:ext cx="3120010" cy="279401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53627" y="6273920"/>
            <a:ext cx="9701104" cy="272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From </a:t>
            </a:r>
            <a:r>
              <a:rPr lang="en-US" sz="2000" b="1" dirty="0" err="1" smtClean="0"/>
              <a:t>Pavol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Juhas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399212" y="2743200"/>
            <a:ext cx="357501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Much better fit from 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a Marks decahedral core</a:t>
            </a:r>
          </a:p>
        </p:txBody>
      </p:sp>
      <p:sp>
        <p:nvSpPr>
          <p:cNvPr id="8" name="Bent Arrow 7"/>
          <p:cNvSpPr/>
          <p:nvPr/>
        </p:nvSpPr>
        <p:spPr bwMode="auto">
          <a:xfrm rot="5400000" flipV="1">
            <a:off x="5675312" y="2933700"/>
            <a:ext cx="685800" cy="914400"/>
          </a:xfrm>
          <a:prstGeom prst="ben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04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813" y="1524000"/>
            <a:ext cx="5942012" cy="4800600"/>
          </a:xfrm>
        </p:spPr>
        <p:txBody>
          <a:bodyPr/>
          <a:lstStyle/>
          <a:p>
            <a:r>
              <a:rPr lang="en-US" sz="2000" dirty="0">
                <a:solidFill>
                  <a:srgbClr val="800000"/>
                </a:solidFill>
              </a:rPr>
              <a:t>A special thank you to all my current and former students and post-docs</a:t>
            </a:r>
          </a:p>
          <a:p>
            <a:r>
              <a:rPr lang="en-US" sz="2000" dirty="0">
                <a:solidFill>
                  <a:srgbClr val="800000"/>
                </a:solidFill>
              </a:rPr>
              <a:t>Also my many wonderful </a:t>
            </a:r>
            <a:r>
              <a:rPr lang="en-US" sz="2000" dirty="0" smtClean="0">
                <a:solidFill>
                  <a:srgbClr val="800000"/>
                </a:solidFill>
              </a:rPr>
              <a:t>collaborators, </a:t>
            </a:r>
            <a:r>
              <a:rPr lang="en-US" sz="2000" smtClean="0">
                <a:solidFill>
                  <a:srgbClr val="800000"/>
                </a:solidFill>
              </a:rPr>
              <a:t>mentioned during the talk</a:t>
            </a:r>
            <a:endParaRPr lang="en-US" sz="2000" dirty="0"/>
          </a:p>
          <a:p>
            <a:r>
              <a:rPr lang="en-US" sz="2000" dirty="0">
                <a:solidFill>
                  <a:srgbClr val="800000"/>
                </a:solidFill>
              </a:rPr>
              <a:t>Facilities:</a:t>
            </a:r>
          </a:p>
          <a:p>
            <a:pPr lvl="1"/>
            <a:r>
              <a:rPr lang="en-US" dirty="0"/>
              <a:t>APS, CHESS, NSLS (and people therein)</a:t>
            </a:r>
          </a:p>
          <a:p>
            <a:pPr lvl="1"/>
            <a:r>
              <a:rPr lang="en-US" dirty="0"/>
              <a:t>MLNSC, ISIS, IPNS (and people therein)</a:t>
            </a:r>
          </a:p>
          <a:p>
            <a:r>
              <a:rPr lang="en-US" sz="2000" dirty="0">
                <a:solidFill>
                  <a:srgbClr val="800000"/>
                </a:solidFill>
              </a:rPr>
              <a:t>Funding:</a:t>
            </a:r>
            <a:r>
              <a:rPr lang="en-US" sz="2000" dirty="0"/>
              <a:t> DOE-BES and NSF-DMR </a:t>
            </a:r>
          </a:p>
        </p:txBody>
      </p:sp>
      <p:pic>
        <p:nvPicPr>
          <p:cNvPr id="1428484" name="Picture 4" descr="ns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1413" y="4343400"/>
            <a:ext cx="762000" cy="762000"/>
          </a:xfrm>
          <a:prstGeom prst="rect">
            <a:avLst/>
          </a:prstGeom>
          <a:noFill/>
        </p:spPr>
      </p:pic>
      <p:pic>
        <p:nvPicPr>
          <p:cNvPr id="1428485" name="Picture 5" descr="logo_doeb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419600"/>
            <a:ext cx="617538" cy="639763"/>
          </a:xfrm>
          <a:prstGeom prst="rect">
            <a:avLst/>
          </a:prstGeom>
          <a:noFill/>
        </p:spPr>
      </p:pic>
      <p:pic>
        <p:nvPicPr>
          <p:cNvPr id="1428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213" y="5181600"/>
            <a:ext cx="1676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grpFull.jpg"/>
          <p:cNvPicPr>
            <a:picLocks noChangeAspect="1"/>
          </p:cNvPicPr>
          <p:nvPr/>
        </p:nvPicPr>
        <p:blipFill>
          <a:blip r:embed="rId6" cstate="print"/>
          <a:srcRect l="25833" t="20000" r="26667" b="10000"/>
          <a:stretch>
            <a:fillRect/>
          </a:stretch>
        </p:blipFill>
        <p:spPr>
          <a:xfrm>
            <a:off x="0" y="1447800"/>
            <a:ext cx="4343400" cy="4800600"/>
          </a:xfrm>
          <a:prstGeom prst="rect">
            <a:avLst/>
          </a:prstGeom>
        </p:spPr>
      </p:pic>
      <p:pic>
        <p:nvPicPr>
          <p:cNvPr id="1428488" name="Picture 8" descr="sleeping02"/>
          <p:cNvPicPr>
            <a:picLocks noChangeAspect="1" noChangeArrowheads="1"/>
          </p:cNvPicPr>
          <p:nvPr/>
        </p:nvPicPr>
        <p:blipFill>
          <a:blip r:embed="rId7" cstate="print"/>
          <a:srcRect l="15625" t="47803" r="23825"/>
          <a:stretch>
            <a:fillRect/>
          </a:stretch>
        </p:blipFill>
        <p:spPr bwMode="auto">
          <a:xfrm>
            <a:off x="-1588" y="1459302"/>
            <a:ext cx="4341812" cy="49909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8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3"/>
          <a:stretch/>
        </p:blipFill>
        <p:spPr bwMode="auto">
          <a:xfrm>
            <a:off x="150812" y="4114800"/>
            <a:ext cx="3804291" cy="152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Au144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1" y="990600"/>
            <a:ext cx="4724401" cy="4572000"/>
          </a:xfrm>
        </p:spPr>
        <p:txBody>
          <a:bodyPr/>
          <a:lstStyle/>
          <a:p>
            <a:r>
              <a:rPr lang="en-US" dirty="0" smtClean="0"/>
              <a:t>Proper data validation illustrated theoretical limitation</a:t>
            </a:r>
          </a:p>
          <a:p>
            <a:r>
              <a:rPr lang="en-US" dirty="0" smtClean="0"/>
              <a:t>But our DFT colleagues told us the structural model also had to be incorrect: no low energy Au-</a:t>
            </a:r>
            <a:r>
              <a:rPr lang="en-US" dirty="0" err="1" smtClean="0"/>
              <a:t>thiol</a:t>
            </a:r>
            <a:r>
              <a:rPr lang="en-US" dirty="0" smtClean="0"/>
              <a:t> staples on the surface</a:t>
            </a:r>
          </a:p>
          <a:p>
            <a:r>
              <a:rPr lang="en-US" dirty="0" smtClean="0"/>
              <a:t>Better (correct?) model had a MD core and staples</a:t>
            </a:r>
            <a:endParaRPr lang="en-US" dirty="0"/>
          </a:p>
        </p:txBody>
      </p:sp>
      <p:pic>
        <p:nvPicPr>
          <p:cNvPr id="1741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0"/>
          <a:stretch/>
        </p:blipFill>
        <p:spPr bwMode="auto">
          <a:xfrm>
            <a:off x="303212" y="994092"/>
            <a:ext cx="3848100" cy="291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2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4301944"/>
            <a:ext cx="1810027" cy="179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2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343400"/>
            <a:ext cx="1903412" cy="17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9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12" y="1009651"/>
            <a:ext cx="426178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461063_10151677443379766_1577593121_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2"/>
          <a:stretch/>
        </p:blipFill>
        <p:spPr bwMode="auto">
          <a:xfrm>
            <a:off x="6851159" y="614560"/>
            <a:ext cx="2198782" cy="23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3812" y="365760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Banerjee, SJLB, et al. 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“Improved models for</a:t>
            </a:r>
          </a:p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metallic nanoparticle cores from atomic pair distribution function (PDF) analysis”. In: J. Phys.</a:t>
            </a:r>
          </a:p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Chem. C 122.51 (2018), pp. 29498–29506. </a:t>
            </a:r>
            <a:r>
              <a:rPr lang="en-US" sz="1600" b="0" i="0" dirty="0" err="1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doi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rPr>
              <a:t>: 10.1021/acs.jpcc.8b05897.</a:t>
            </a:r>
          </a:p>
        </p:txBody>
      </p:sp>
    </p:spTree>
    <p:extLst>
      <p:ext uri="{BB962C8B-B14F-4D97-AF65-F5344CB8AC3E}">
        <p14:creationId xmlns:p14="http://schemas.microsoft.com/office/powerpoint/2010/main" val="41948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75000"/>
            <a:alpha val="5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33">
            <a:alpha val="5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b="0" i="0" dirty="0" smtClean="0">
            <a:solidFill>
              <a:srgbClr val="003366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58615</TotalTime>
  <Words>1993</Words>
  <Application>Microsoft Office PowerPoint</Application>
  <PresentationFormat>Custom</PresentationFormat>
  <Paragraphs>273</Paragraphs>
  <Slides>70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DejaVu Sans</vt:lpstr>
      <vt:lpstr>Georgia</vt:lpstr>
      <vt:lpstr>Gill Sans MT</vt:lpstr>
      <vt:lpstr>Nimbus Sans L</vt:lpstr>
      <vt:lpstr>Symbol</vt:lpstr>
      <vt:lpstr>Times New Roman</vt:lpstr>
      <vt:lpstr>Verdana</vt:lpstr>
      <vt:lpstr>Blank Presentation</vt:lpstr>
      <vt:lpstr>PDF analysis of nanostructured materials</vt:lpstr>
      <vt:lpstr>PowerPoint Presentation</vt:lpstr>
      <vt:lpstr>Example: DFT can predict structures</vt:lpstr>
      <vt:lpstr>PowerPoint Presentation</vt:lpstr>
      <vt:lpstr>DFT study of Au144 structure</vt:lpstr>
      <vt:lpstr>Validate this prediction: Measure X-ray diffraction data (in the form of an atomic pair distribution function (PDF))</vt:lpstr>
      <vt:lpstr>The MD6441 structure: 144 gold atoms</vt:lpstr>
      <vt:lpstr>Gold Au144</vt:lpstr>
      <vt:lpstr>PowerPoint Presentation</vt:lpstr>
      <vt:lpstr>The Bathwater being thrown away</vt:lpstr>
      <vt:lpstr>Is there a baby in the bathwater?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Automating cluster finding</vt:lpstr>
      <vt:lpstr>Standard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Challenges/opportunities</vt:lpstr>
      <vt:lpstr>Structure-mining: An automated screening of large numbers of candidate structures to the atomic pair distribution function (PDF)</vt:lpstr>
      <vt:lpstr>Introduction</vt:lpstr>
      <vt:lpstr>Heuristic-4 (*-*-Si-O)</vt:lpstr>
      <vt:lpstr>This new approach to modeling opens the door for Machine Learning/Deep learning</vt:lpstr>
      <vt:lpstr>Details</vt:lpstr>
      <vt:lpstr>Space Groups from PDFs</vt:lpstr>
      <vt:lpstr>Confusion  Matrix</vt:lpstr>
      <vt:lpstr>To the cloud!!!!! Pdfitc.org</vt:lpstr>
      <vt:lpstr>PowerPoint Presentation</vt:lpstr>
      <vt:lpstr>PowerPoint Presentation</vt:lpstr>
      <vt:lpstr>PowerPoint Presentation</vt:lpstr>
      <vt:lpstr>Quantifying amorphous API contents in the presence of crystalline material</vt:lpstr>
      <vt:lpstr>Characterizing nanoparticles of APIs in suspension</vt:lpstr>
      <vt:lpstr>Characterizing nanoparticles of APIs in suspension</vt:lpstr>
      <vt:lpstr>Characterizing nanoparticles of APIs in suspension</vt:lpstr>
      <vt:lpstr>PowerPoint Presentation</vt:lpstr>
      <vt:lpstr>Watching nanoparticle synthesis in-situ</vt:lpstr>
      <vt:lpstr>It works!</vt:lpstr>
      <vt:lpstr>PDF analysis of in situ SnO2 formation</vt:lpstr>
      <vt:lpstr>In-situ study of hydrothermal synthesis of yttria-stabilized zirconia nanoparticles</vt:lpstr>
      <vt:lpstr>In-situ study of hydrothermal synthesis of yttria-stabilized zirconia nanoparticles</vt:lpstr>
      <vt:lpstr>In-situ study of hydrothermal synthesis of yttria-stabilized zirconia nanoparticles</vt:lpstr>
      <vt:lpstr>Amorphous and nanocrystalline organics</vt:lpstr>
      <vt:lpstr>Solving structure of nanoparticles and molecular solids</vt:lpstr>
      <vt:lpstr>Refinement of molecular PDFs</vt:lpstr>
      <vt:lpstr>PowerPoint Presentation</vt:lpstr>
      <vt:lpstr>Update: Structure solution of molecular materials now possible</vt:lpstr>
      <vt:lpstr>High throughput allows spatially resolved tomographic imaging</vt:lpstr>
      <vt:lpstr>Batteries</vt:lpstr>
      <vt:lpstr>Thin film PDF at normal incidence</vt:lpstr>
      <vt:lpstr>SNEM: Scanning Nanostructure Electron Microscopy</vt:lpstr>
      <vt:lpstr>PowerPoint Presentation</vt:lpstr>
      <vt:lpstr>mPDF: PDF of short-range magnetic correlations</vt:lpstr>
      <vt:lpstr>MnO</vt:lpstr>
      <vt:lpstr>Understanding magnetism from short-range correlations in the mPDF</vt:lpstr>
      <vt:lpstr>Summary</vt:lpstr>
      <vt:lpstr>Acknowledgements</vt:lpstr>
    </vt:vector>
  </TitlesOfParts>
  <Company>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billinge</dc:creator>
  <cp:lastModifiedBy>simon.billinge@gmail.com</cp:lastModifiedBy>
  <cp:revision>1300</cp:revision>
  <cp:lastPrinted>2001-04-08T16:43:53Z</cp:lastPrinted>
  <dcterms:created xsi:type="dcterms:W3CDTF">1999-08-01T10:48:00Z</dcterms:created>
  <dcterms:modified xsi:type="dcterms:W3CDTF">2021-09-21T17:54:52Z</dcterms:modified>
</cp:coreProperties>
</file>